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72" r:id="rId3"/>
    <p:sldId id="257" r:id="rId4"/>
    <p:sldId id="275" r:id="rId5"/>
    <p:sldId id="258" r:id="rId6"/>
    <p:sldId id="259" r:id="rId7"/>
    <p:sldId id="261" r:id="rId8"/>
    <p:sldId id="262" r:id="rId9"/>
    <p:sldId id="263" r:id="rId10"/>
    <p:sldId id="264" r:id="rId11"/>
    <p:sldId id="265" r:id="rId12"/>
    <p:sldId id="266" r:id="rId13"/>
    <p:sldId id="281" r:id="rId14"/>
    <p:sldId id="282" r:id="rId15"/>
    <p:sldId id="267" r:id="rId16"/>
    <p:sldId id="268" r:id="rId17"/>
    <p:sldId id="277" r:id="rId18"/>
    <p:sldId id="278" r:id="rId19"/>
    <p:sldId id="279" r:id="rId20"/>
    <p:sldId id="269" r:id="rId21"/>
    <p:sldId id="271" r:id="rId22"/>
    <p:sldId id="274" r:id="rId23"/>
    <p:sldId id="270" r:id="rId24"/>
    <p:sldId id="280" r:id="rId25"/>
    <p:sldId id="276" r:id="rId26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rofWork" initials="P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567" autoAdjust="0"/>
    <p:restoredTop sz="86475" autoAdjust="0"/>
  </p:normalViewPr>
  <p:slideViewPr>
    <p:cSldViewPr>
      <p:cViewPr>
        <p:scale>
          <a:sx n="100" d="100"/>
          <a:sy n="100" d="100"/>
        </p:scale>
        <p:origin x="-98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85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0" d="100"/>
          <a:sy n="70" d="100"/>
        </p:scale>
        <p:origin x="-3246" y="-9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1-10-25T09:22:27.089" idx="1">
    <p:pos x="10" y="10"/>
    <p:text/>
  </p:cm>
  <p:cm authorId="0" dt="2011-10-25T09:22:30.632" idx="2">
    <p:pos x="106" y="106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1" cy="480060"/>
          </a:xfrm>
          <a:prstGeom prst="rect">
            <a:avLst/>
          </a:prstGeom>
        </p:spPr>
        <p:txBody>
          <a:bodyPr vert="horz" lIns="96186" tIns="48093" rIns="96186" bIns="48093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1"/>
            <a:ext cx="3169921" cy="480060"/>
          </a:xfrm>
          <a:prstGeom prst="rect">
            <a:avLst/>
          </a:prstGeom>
        </p:spPr>
        <p:txBody>
          <a:bodyPr vert="horz" lIns="96186" tIns="48093" rIns="96186" bIns="48093" rtlCol="0"/>
          <a:lstStyle>
            <a:lvl1pPr algn="r">
              <a:defRPr sz="1300"/>
            </a:lvl1pPr>
          </a:lstStyle>
          <a:p>
            <a:fld id="{D65CB935-EE6A-4286-9F6B-EE8204C9F62E}" type="datetimeFigureOut">
              <a:rPr lang="en-US" smtClean="0"/>
              <a:t>10/26/2011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186" tIns="48093" rIns="96186" bIns="4809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560571"/>
            <a:ext cx="5852160" cy="4320540"/>
          </a:xfrm>
          <a:prstGeom prst="rect">
            <a:avLst/>
          </a:prstGeom>
        </p:spPr>
        <p:txBody>
          <a:bodyPr vert="horz" lIns="96186" tIns="48093" rIns="96186" bIns="4809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1" cy="480060"/>
          </a:xfrm>
          <a:prstGeom prst="rect">
            <a:avLst/>
          </a:prstGeom>
        </p:spPr>
        <p:txBody>
          <a:bodyPr vert="horz" lIns="96186" tIns="48093" rIns="96186" bIns="48093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4"/>
            <a:ext cx="3169921" cy="480060"/>
          </a:xfrm>
          <a:prstGeom prst="rect">
            <a:avLst/>
          </a:prstGeom>
        </p:spPr>
        <p:txBody>
          <a:bodyPr vert="horz" lIns="96186" tIns="48093" rIns="96186" bIns="48093" rtlCol="0" anchor="b"/>
          <a:lstStyle>
            <a:lvl1pPr algn="r">
              <a:defRPr sz="1300"/>
            </a:lvl1pPr>
          </a:lstStyle>
          <a:p>
            <a:fld id="{10BF048D-D499-4005-BA5E-4F91803B4A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392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BF048D-D499-4005-BA5E-4F91803B4A4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7749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Preview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BF048D-D499-4005-BA5E-4F91803B4A4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815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From extensive</a:t>
            </a:r>
            <a:r>
              <a:rPr lang="en-US" baseline="0" dirty="0" smtClean="0"/>
              <a:t> web site, not a mess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BF048D-D499-4005-BA5E-4F91803B4A4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5256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Awareness grows,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BF048D-D499-4005-BA5E-4F91803B4A49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953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0BB2A-A8F7-44A7-9ACA-0A327BE2B824}" type="datetimeFigureOut">
              <a:rPr lang="en-US" smtClean="0"/>
              <a:t>10/26/2011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2951-EA92-4ACE-BE98-6E77AC92E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808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0BB2A-A8F7-44A7-9ACA-0A327BE2B824}" type="datetimeFigureOut">
              <a:rPr lang="en-US" smtClean="0"/>
              <a:t>10/26/2011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2951-EA92-4ACE-BE98-6E77AC92E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761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0BB2A-A8F7-44A7-9ACA-0A327BE2B824}" type="datetimeFigureOut">
              <a:rPr lang="en-US" smtClean="0"/>
              <a:t>10/26/2011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2951-EA92-4ACE-BE98-6E77AC92E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108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0BB2A-A8F7-44A7-9ACA-0A327BE2B824}" type="datetimeFigureOut">
              <a:rPr lang="en-US" smtClean="0"/>
              <a:t>10/26/2011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2951-EA92-4ACE-BE98-6E77AC92E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914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0BB2A-A8F7-44A7-9ACA-0A327BE2B824}" type="datetimeFigureOut">
              <a:rPr lang="en-US" smtClean="0"/>
              <a:t>10/26/2011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2951-EA92-4ACE-BE98-6E77AC92E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98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0BB2A-A8F7-44A7-9ACA-0A327BE2B824}" type="datetimeFigureOut">
              <a:rPr lang="en-US" smtClean="0"/>
              <a:t>10/26/2011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2951-EA92-4ACE-BE98-6E77AC92E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253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0BB2A-A8F7-44A7-9ACA-0A327BE2B824}" type="datetimeFigureOut">
              <a:rPr lang="en-US" smtClean="0"/>
              <a:t>10/26/2011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2951-EA92-4ACE-BE98-6E77AC92E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476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0BB2A-A8F7-44A7-9ACA-0A327BE2B824}" type="datetimeFigureOut">
              <a:rPr lang="en-US" smtClean="0"/>
              <a:t>10/26/2011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2951-EA92-4ACE-BE98-6E77AC92E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11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0BB2A-A8F7-44A7-9ACA-0A327BE2B824}" type="datetimeFigureOut">
              <a:rPr lang="en-US" smtClean="0"/>
              <a:t>10/26/2011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2951-EA92-4ACE-BE98-6E77AC92E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320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0BB2A-A8F7-44A7-9ACA-0A327BE2B824}" type="datetimeFigureOut">
              <a:rPr lang="en-US" smtClean="0"/>
              <a:t>10/26/2011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2951-EA92-4ACE-BE98-6E77AC92E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50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0BB2A-A8F7-44A7-9ACA-0A327BE2B824}" type="datetimeFigureOut">
              <a:rPr lang="en-US" smtClean="0"/>
              <a:t>10/26/2011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2951-EA92-4ACE-BE98-6E77AC92E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94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30BB2A-A8F7-44A7-9ACA-0A327BE2B824}" type="datetimeFigureOut">
              <a:rPr lang="en-US" smtClean="0"/>
              <a:t>10/26/2011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02951-EA92-4ACE-BE98-6E77AC92E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172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orldsustainability.pbworks.com/w/page/15443575/PreludeToBrundtland" TargetMode="External"/><Relationship Id="rId2" Type="http://schemas.openxmlformats.org/officeDocument/2006/relationships/hyperlink" Target="http://worldsustainability.pbworks.com/w/page/15443507/Brundtland-Commission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nytimes.com/1987/04/27/world/pollution-and-economic-growth-a-new-report-looks-at-the-links.html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orldsustainability.pbworks.com/w/page/15443522/Development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orldsustainability.pbworks.com/w/page/15443542/generations" TargetMode="External"/><Relationship Id="rId2" Type="http://schemas.openxmlformats.org/officeDocument/2006/relationships/hyperlink" Target="http://www.un-documents.net/ocf-ov.htm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hyperlink" Target="http://worldsustainability.pbworks.com/w/page/15443606/Triple%20Bottom%20Lin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www.youtube.com/watch?v=kIdbroOLvhw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summit2002.org/publications/memo_en_with.pdf" TargetMode="External"/><Relationship Id="rId2" Type="http://schemas.openxmlformats.org/officeDocument/2006/relationships/hyperlink" Target="http://www.sidint.net/docs/Sachs%2045.3.pdf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profwork.org/wsy/concern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profwork.org/fsy/index.html#lecture2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-documents.net/wced-ocf.htm" TargetMode="External"/><Relationship Id="rId2" Type="http://schemas.openxmlformats.org/officeDocument/2006/relationships/hyperlink" Target="http://profwork.org/fsy/index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un-documents.net/ocf-ov.htm#I.3" TargetMode="External"/><Relationship Id="rId4" Type="http://schemas.openxmlformats.org/officeDocument/2006/relationships/hyperlink" Target="http://www.un-documents.net/ocf-ov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066800"/>
            <a:ext cx="7772400" cy="2209800"/>
          </a:xfrm>
        </p:spPr>
        <p:txBody>
          <a:bodyPr/>
          <a:lstStyle/>
          <a:p>
            <a:r>
              <a:rPr lang="en-US" dirty="0" smtClean="0"/>
              <a:t>Foundations of</a:t>
            </a:r>
            <a:br>
              <a:rPr lang="en-US" dirty="0" smtClean="0"/>
            </a:br>
            <a:r>
              <a:rPr lang="en-US" dirty="0" smtClean="0"/>
              <a:t>World Sustainability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Professor Wayne Hayes</a:t>
            </a:r>
          </a:p>
          <a:p>
            <a:r>
              <a:rPr lang="en-US" dirty="0" smtClean="0"/>
              <a:t>October 26, 2011</a:t>
            </a:r>
          </a:p>
          <a:p>
            <a:r>
              <a:rPr lang="en-US" sz="2400" dirty="0" smtClean="0"/>
              <a:t>V. </a:t>
            </a:r>
            <a:r>
              <a:rPr lang="en-US" sz="2400" smtClean="0"/>
              <a:t>0.5 </a:t>
            </a:r>
            <a:r>
              <a:rPr lang="en-US" sz="2400" dirty="0" smtClean="0"/>
              <a:t>| </a:t>
            </a:r>
            <a:r>
              <a:rPr lang="en-US" sz="2400" smtClean="0"/>
              <a:t>Build #6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11496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Background to the </a:t>
            </a:r>
            <a:br>
              <a:rPr lang="en-US" dirty="0" smtClean="0"/>
            </a:br>
            <a:r>
              <a:rPr lang="en-US" dirty="0" smtClean="0"/>
              <a:t>Brundtland Commission Report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See my </a:t>
            </a:r>
            <a:r>
              <a:rPr lang="en-US" dirty="0" smtClean="0">
                <a:hlinkClick r:id="rId2"/>
              </a:rPr>
              <a:t>summary wiki page</a:t>
            </a:r>
            <a:r>
              <a:rPr lang="en-US" dirty="0" smtClean="0"/>
              <a:t> on Brundtland.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Examine my </a:t>
            </a:r>
            <a:r>
              <a:rPr lang="en-US" dirty="0">
                <a:hlinkClick r:id="rId3"/>
              </a:rPr>
              <a:t>Prelude to </a:t>
            </a:r>
            <a:r>
              <a:rPr lang="en-US" dirty="0" smtClean="0">
                <a:hlinkClick r:id="rId3"/>
              </a:rPr>
              <a:t>Brundtland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 smtClean="0">
                <a:hlinkClick r:id="rId4"/>
              </a:rPr>
              <a:t>reception by the Reagan administration</a:t>
            </a:r>
            <a:r>
              <a:rPr lang="en-US" dirty="0" smtClean="0"/>
              <a:t> was chilly. The report clearly responded to Prime Minister Thatcher’s </a:t>
            </a:r>
            <a:r>
              <a:rPr lang="en-US" i="1" dirty="0" smtClean="0"/>
              <a:t>TINA</a:t>
            </a:r>
            <a:r>
              <a:rPr lang="en-US" dirty="0" smtClean="0"/>
              <a:t>: </a:t>
            </a:r>
            <a:r>
              <a:rPr lang="en-US" i="1" dirty="0" smtClean="0"/>
              <a:t>There was an alternative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606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</a:t>
            </a:r>
            <a:r>
              <a:rPr lang="en-US" dirty="0" smtClean="0"/>
              <a:t>ignificant aspects of the message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report’s 21 commissioners approved the final version </a:t>
            </a:r>
            <a:r>
              <a:rPr lang="en-US" b="1" dirty="0" smtClean="0"/>
              <a:t>unanimously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report </a:t>
            </a:r>
            <a:r>
              <a:rPr lang="en-US" b="1" dirty="0" smtClean="0"/>
              <a:t>boldly contradicted</a:t>
            </a:r>
            <a:r>
              <a:rPr lang="en-US" dirty="0" smtClean="0"/>
              <a:t> the reigning paradigm of economic globalization.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report </a:t>
            </a:r>
            <a:r>
              <a:rPr lang="en-US" dirty="0" smtClean="0">
                <a:hlinkClick r:id="rId2"/>
              </a:rPr>
              <a:t>redefined development</a:t>
            </a:r>
            <a:r>
              <a:rPr lang="en-US" dirty="0" smtClean="0"/>
              <a:t>, transcending the imperative of economic growth.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report explicitly welcomed NGOs, defining a role for civil society.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8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the report important?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1752600"/>
            <a:ext cx="4419600" cy="4419600"/>
          </a:xfrm>
        </p:spPr>
      </p:pic>
    </p:spTree>
    <p:extLst>
      <p:ext uri="{BB962C8B-B14F-4D97-AF65-F5344CB8AC3E}">
        <p14:creationId xmlns:p14="http://schemas.microsoft.com/office/powerpoint/2010/main" val="121715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Brundtland Report set the stage for the Earth Summit in Rio in 1992.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7714" y="2057400"/>
            <a:ext cx="3128571" cy="4144963"/>
          </a:xfrm>
        </p:spPr>
      </p:pic>
    </p:spTree>
    <p:extLst>
      <p:ext uri="{BB962C8B-B14F-4D97-AF65-F5344CB8AC3E}">
        <p14:creationId xmlns:p14="http://schemas.microsoft.com/office/powerpoint/2010/main" val="3504486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Earth Summit created</a:t>
            </a:r>
            <a:br>
              <a:rPr lang="en-US" dirty="0" smtClean="0"/>
            </a:br>
            <a:r>
              <a:rPr lang="en-US" dirty="0" smtClean="0"/>
              <a:t>Agenda 21 to guide </a:t>
            </a:r>
            <a:br>
              <a:rPr lang="en-US" dirty="0" smtClean="0"/>
            </a:br>
            <a:r>
              <a:rPr lang="en-US" dirty="0" smtClean="0"/>
              <a:t>local implementation.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8850" y="2458244"/>
            <a:ext cx="4686300" cy="3419475"/>
          </a:xfrm>
        </p:spPr>
      </p:pic>
    </p:spTree>
    <p:extLst>
      <p:ext uri="{BB962C8B-B14F-4D97-AF65-F5344CB8AC3E}">
        <p14:creationId xmlns:p14="http://schemas.microsoft.com/office/powerpoint/2010/main" val="3155360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scope and breadth of the report is </a:t>
            </a:r>
            <a:br>
              <a:rPr lang="en-US" dirty="0" smtClean="0"/>
            </a:br>
            <a:r>
              <a:rPr lang="en-US" dirty="0" smtClean="0"/>
              <a:t>still daunting.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r>
              <a:rPr lang="en-US" dirty="0" smtClean="0"/>
              <a:t>The geographical scope is planet-wide.</a:t>
            </a:r>
          </a:p>
          <a:p>
            <a:r>
              <a:rPr lang="en-US" dirty="0" smtClean="0"/>
              <a:t>The cultural worlds include all peoples, not just U.N. member states. Note the title of the </a:t>
            </a:r>
            <a:r>
              <a:rPr lang="en-US" dirty="0" smtClean="0">
                <a:hlinkClick r:id="rId2"/>
              </a:rPr>
              <a:t>overview</a:t>
            </a:r>
            <a:r>
              <a:rPr lang="en-US" dirty="0" smtClean="0"/>
              <a:t>, </a:t>
            </a:r>
            <a:r>
              <a:rPr lang="en-US" b="1" dirty="0"/>
              <a:t>Our Common Future, From One Earth to One </a:t>
            </a:r>
            <a:r>
              <a:rPr lang="en-US" b="1" dirty="0" smtClean="0"/>
              <a:t>World.</a:t>
            </a:r>
            <a:endParaRPr lang="en-US" dirty="0" smtClean="0"/>
          </a:p>
          <a:p>
            <a:r>
              <a:rPr lang="en-US" dirty="0" smtClean="0"/>
              <a:t>The time span is reckoned among </a:t>
            </a:r>
            <a:r>
              <a:rPr lang="en-US" dirty="0" smtClean="0">
                <a:hlinkClick r:id="rId3"/>
              </a:rPr>
              <a:t>generations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3493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triple bottom line</a:t>
            </a:r>
            <a:br>
              <a:rPr lang="en-US" dirty="0" smtClean="0"/>
            </a:br>
            <a:r>
              <a:rPr lang="en-US" dirty="0" smtClean="0"/>
              <a:t>was made explicit.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9906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See </a:t>
            </a:r>
            <a:r>
              <a:rPr lang="en-US" dirty="0" smtClean="0">
                <a:hlinkClick r:id="rId2"/>
              </a:rPr>
              <a:t>my wiki page</a:t>
            </a:r>
            <a:r>
              <a:rPr lang="en-US" dirty="0" smtClean="0"/>
              <a:t> for a discussion.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3047999"/>
            <a:ext cx="3420408" cy="2843214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2999" y="3047999"/>
            <a:ext cx="3795837" cy="2843214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768717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Global population now poised to reach seven billion on Halloween, 2011.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693" y="2362200"/>
            <a:ext cx="4004235" cy="30480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2590800"/>
            <a:ext cx="3997400" cy="2625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781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human ecological footprint exceeds Earth’s carrying capacity.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4144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b="1" dirty="0" smtClean="0"/>
              <a:t>ecological footprint</a:t>
            </a:r>
            <a:r>
              <a:rPr lang="en-US" dirty="0" smtClean="0"/>
              <a:t> is the amount of biologically productive land and water needed to produce the goods and the consume the waste to support each of us.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933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human ecological footprint </a:t>
            </a:r>
            <a:r>
              <a:rPr lang="en-US" dirty="0" smtClean="0"/>
              <a:t>steadily grows, unevenly.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133600"/>
            <a:ext cx="3381375" cy="3076575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3425" y="2438400"/>
            <a:ext cx="4333583" cy="2286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248400" y="4800600"/>
            <a:ext cx="1120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2008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04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Mood music:</a:t>
            </a:r>
            <a:br>
              <a:rPr lang="en-US" dirty="0" smtClean="0"/>
            </a:br>
            <a:r>
              <a:rPr lang="en-US" i="1" dirty="0" smtClean="0"/>
              <a:t>What a wonderful world!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hlinkClick r:id="rId2"/>
              </a:rPr>
              <a:t>Louis Armstrong sings so.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0" y="2895600"/>
            <a:ext cx="3470131" cy="3333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259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Wolfgang Sachs: </a:t>
            </a:r>
            <a:br>
              <a:rPr lang="en-US" dirty="0" smtClean="0"/>
            </a:br>
            <a:r>
              <a:rPr lang="en-US" i="1" dirty="0" smtClean="0"/>
              <a:t>Fairness in a Fragile World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2362201"/>
          </a:xfrm>
        </p:spPr>
        <p:txBody>
          <a:bodyPr/>
          <a:lstStyle/>
          <a:p>
            <a:r>
              <a:rPr lang="en-US" dirty="0" smtClean="0"/>
              <a:t>Who is Wolfgang Sachs?</a:t>
            </a:r>
          </a:p>
          <a:p>
            <a:r>
              <a:rPr lang="en-US" dirty="0" smtClean="0"/>
              <a:t>What prompted the report?</a:t>
            </a:r>
          </a:p>
          <a:p>
            <a:r>
              <a:rPr lang="en-US" dirty="0" smtClean="0"/>
              <a:t>Why the format: a </a:t>
            </a:r>
            <a:r>
              <a:rPr lang="en-US" i="1" dirty="0" smtClean="0"/>
              <a:t>memorandum</a:t>
            </a:r>
            <a:r>
              <a:rPr lang="en-US" dirty="0"/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3400" y="480060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View the </a:t>
            </a:r>
            <a:r>
              <a:rPr lang="en-US" sz="2400" dirty="0" smtClean="0">
                <a:hlinkClick r:id="rId2"/>
              </a:rPr>
              <a:t>short version</a:t>
            </a:r>
            <a:r>
              <a:rPr lang="en-US" sz="2400" dirty="0" smtClean="0"/>
              <a:t> of the report or the </a:t>
            </a:r>
            <a:r>
              <a:rPr lang="en-US" sz="2400" dirty="0" smtClean="0">
                <a:hlinkClick r:id="rId3"/>
              </a:rPr>
              <a:t>long version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73569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Main points of</a:t>
            </a:r>
            <a:br>
              <a:rPr lang="en-US" dirty="0" smtClean="0"/>
            </a:br>
            <a:r>
              <a:rPr lang="en-US" i="1" dirty="0"/>
              <a:t>Fairness in a Fragile World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 </a:t>
            </a:r>
            <a:r>
              <a:rPr lang="en-US" b="1" dirty="0" smtClean="0"/>
              <a:t>global deal</a:t>
            </a:r>
            <a:r>
              <a:rPr lang="en-US" dirty="0" smtClean="0"/>
              <a:t> was desperately needed. Still is. Sachs, active in civil society at U.N., is setting an agenda to </a:t>
            </a:r>
            <a:r>
              <a:rPr lang="en-US" smtClean="0"/>
              <a:t>broker that deal.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Johannesburg summit (WSSD) would revert to a </a:t>
            </a:r>
            <a:r>
              <a:rPr lang="en-US" b="1" dirty="0" smtClean="0"/>
              <a:t>growth model</a:t>
            </a:r>
            <a:r>
              <a:rPr lang="en-US" dirty="0" smtClean="0"/>
              <a:t> based on trans-national corporations and privatization.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Copycat development</a:t>
            </a:r>
            <a:r>
              <a:rPr lang="en-US" dirty="0" smtClean="0"/>
              <a:t> was impossible: only one earth.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62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Main points of</a:t>
            </a:r>
            <a:br>
              <a:rPr lang="en-US" dirty="0"/>
            </a:br>
            <a:r>
              <a:rPr lang="en-US" i="1" dirty="0"/>
              <a:t>Fairness in a Fragile World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Sachs contrasts livelihood rights vs. export-led growth --- an inversion of the Washington Consensus.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Land, water, energy, culture: Sachs lays out a concept plan for sustainable development.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Note the significance of women throughout the memo.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285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</a:t>
            </a:r>
            <a:r>
              <a:rPr lang="en-US" smtClean="0"/>
              <a:t>proposed deal: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3 </a:t>
            </a:r>
            <a:r>
              <a:rPr lang="en-US" dirty="0" err="1" smtClean="0"/>
              <a:t>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2285999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Restraint</a:t>
            </a:r>
            <a:r>
              <a:rPr lang="en-US" dirty="0" smtClean="0"/>
              <a:t> on the part of the rich countries.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Protection of </a:t>
            </a:r>
            <a:r>
              <a:rPr lang="en-US" b="1" dirty="0" smtClean="0"/>
              <a:t>livelihood rights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Restoration</a:t>
            </a:r>
            <a:r>
              <a:rPr lang="en-US" dirty="0" smtClean="0"/>
              <a:t> of nature and culture.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092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Statement of Concern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Read </a:t>
            </a:r>
            <a:r>
              <a:rPr lang="en-US" dirty="0" smtClean="0">
                <a:hlinkClick r:id="rId3"/>
              </a:rPr>
              <a:t>my online statement</a:t>
            </a:r>
            <a:r>
              <a:rPr lang="en-US" dirty="0" smtClean="0"/>
              <a:t> for class discussion. The stakes are high, the trends disturbing, crises intersect --- or soon will.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What do you think?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7519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15240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Introduction to the Economics of Sustainability. See my </a:t>
            </a:r>
            <a:r>
              <a:rPr lang="en-US" dirty="0" smtClean="0">
                <a:hlinkClick r:id="rId2"/>
              </a:rPr>
              <a:t>Foundations of Sustainability web site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718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Agenda</a:t>
            </a:r>
            <a:br>
              <a:rPr lang="en-US" dirty="0" smtClean="0"/>
            </a:br>
            <a:r>
              <a:rPr lang="en-US" dirty="0" smtClean="0"/>
              <a:t>October 26, 2011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754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Overview, business, announcements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Introductions: Who are we and why are we here?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What does sustainability mean? Discussion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Foundations of Sustainability: The Brundtland Commission Report: origins and legacy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Break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Resume Brundtland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Wolfgang Sachs, Fairness in a Fragile World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Next class: Introduction to the Economics of Sustainability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69012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goals here today are 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525963"/>
          </a:xfrm>
        </p:spPr>
        <p:txBody>
          <a:bodyPr/>
          <a:lstStyle/>
          <a:p>
            <a:r>
              <a:rPr lang="en-US" dirty="0" smtClean="0"/>
              <a:t>Get to know you.</a:t>
            </a:r>
          </a:p>
          <a:p>
            <a:r>
              <a:rPr lang="en-US" dirty="0" smtClean="0"/>
              <a:t>Introduce world sustainability.</a:t>
            </a:r>
          </a:p>
          <a:p>
            <a:r>
              <a:rPr lang="en-US" dirty="0" smtClean="0"/>
              <a:t>Transition to Economics of Sustainability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366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Introductions from class: </a:t>
            </a:r>
          </a:p>
          <a:p>
            <a:pPr marL="914400" lvl="1" indent="-514350">
              <a:buFont typeface="Wingdings" pitchFamily="2" charset="2"/>
              <a:buChar char="Ø"/>
            </a:pPr>
            <a:r>
              <a:rPr lang="en-US" dirty="0" smtClean="0"/>
              <a:t>Who I am</a:t>
            </a:r>
          </a:p>
          <a:p>
            <a:pPr marL="914400" lvl="1" indent="-514350">
              <a:buFont typeface="Wingdings" pitchFamily="2" charset="2"/>
              <a:buChar char="Ø"/>
            </a:pPr>
            <a:r>
              <a:rPr lang="en-US" dirty="0" smtClean="0"/>
              <a:t>Why I am here</a:t>
            </a:r>
          </a:p>
          <a:p>
            <a:pPr marL="914400" lvl="1" indent="-514350">
              <a:buFont typeface="Wingdings" pitchFamily="2" charset="2"/>
              <a:buChar char="Ø"/>
            </a:pPr>
            <a:r>
              <a:rPr lang="en-US" dirty="0" smtClean="0"/>
              <a:t>My aspirations and goals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Introduction by Professor Hayes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History and design of MASS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My concerns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809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 keep in mind the </a:t>
            </a:r>
            <a:br>
              <a:rPr lang="en-US" dirty="0" smtClean="0"/>
            </a:br>
            <a:r>
              <a:rPr lang="en-US" dirty="0" smtClean="0"/>
              <a:t>SUDS acronym.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799"/>
            <a:ext cx="8229600" cy="2057401"/>
          </a:xfrm>
        </p:spPr>
        <p:txBody>
          <a:bodyPr>
            <a:normAutofit fontScale="92500" lnSpcReduction="20000"/>
          </a:bodyPr>
          <a:lstStyle/>
          <a:p>
            <a:r>
              <a:rPr lang="en-US" sz="3600" b="1" dirty="0" smtClean="0"/>
              <a:t>S</a:t>
            </a:r>
            <a:r>
              <a:rPr lang="en-US" dirty="0" smtClean="0"/>
              <a:t>ubstance: Form and content</a:t>
            </a:r>
          </a:p>
          <a:p>
            <a:r>
              <a:rPr lang="en-US" sz="3600" b="1" dirty="0" smtClean="0"/>
              <a:t>U</a:t>
            </a:r>
            <a:r>
              <a:rPr lang="en-US" dirty="0" smtClean="0"/>
              <a:t>rgency: pressing necessity</a:t>
            </a:r>
          </a:p>
          <a:p>
            <a:r>
              <a:rPr lang="en-US" sz="3600" b="1" dirty="0" smtClean="0"/>
              <a:t>D</a:t>
            </a:r>
            <a:r>
              <a:rPr lang="en-US" dirty="0" smtClean="0"/>
              <a:t>epth: profound, foundational thought</a:t>
            </a:r>
          </a:p>
          <a:p>
            <a:r>
              <a:rPr lang="en-US" sz="3600" b="1" dirty="0" smtClean="0"/>
              <a:t>S</a:t>
            </a:r>
            <a:r>
              <a:rPr lang="en-US" dirty="0" smtClean="0"/>
              <a:t>trategic: effective conduct; savvy, shrewd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590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292390"/>
            <a:ext cx="4360915" cy="2901991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5768" y="2057400"/>
            <a:ext cx="3048000" cy="3421626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Autofit/>
          </a:bodyPr>
          <a:lstStyle/>
          <a:p>
            <a:r>
              <a:rPr lang="en-US" dirty="0" err="1" smtClean="0"/>
              <a:t>Gro</a:t>
            </a:r>
            <a:r>
              <a:rPr lang="en-US" dirty="0" smtClean="0"/>
              <a:t> Harlem </a:t>
            </a:r>
            <a:r>
              <a:rPr lang="en-US" dirty="0" err="1" smtClean="0"/>
              <a:t>Brundtland’s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Message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499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209800"/>
            <a:ext cx="2438400" cy="3598288"/>
          </a:xfrm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</a:t>
            </a:r>
            <a:r>
              <a:rPr lang="en-US" sz="4900" dirty="0" smtClean="0"/>
              <a:t>Brundtland</a:t>
            </a:r>
            <a:r>
              <a:rPr lang="en-US" dirty="0" smtClean="0"/>
              <a:t> Commission</a:t>
            </a:r>
            <a:br>
              <a:rPr lang="en-US" dirty="0" smtClean="0"/>
            </a:br>
            <a:r>
              <a:rPr lang="en-US" dirty="0" smtClean="0"/>
              <a:t>Report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733800" y="2209800"/>
            <a:ext cx="48006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The World Commission on Environment and Development,</a:t>
            </a:r>
            <a:br>
              <a:rPr lang="en-US" sz="4000" dirty="0" smtClean="0"/>
            </a:br>
            <a:r>
              <a:rPr lang="en-US" sz="4000" u="sng" dirty="0" smtClean="0"/>
              <a:t>Our Common Future</a:t>
            </a:r>
            <a:r>
              <a:rPr lang="en-US" sz="4000" dirty="0" smtClean="0"/>
              <a:t>, 1987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2128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Foundations of Sustainability:</a:t>
            </a:r>
            <a:br>
              <a:rPr lang="en-US" dirty="0" smtClean="0"/>
            </a:br>
            <a:r>
              <a:rPr lang="en-US" dirty="0" smtClean="0"/>
              <a:t>Web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Professor Hayes’s web page</a:t>
            </a:r>
            <a:r>
              <a:rPr lang="en-US" dirty="0" smtClean="0"/>
              <a:t> for our classes together</a:t>
            </a:r>
          </a:p>
          <a:p>
            <a:r>
              <a:rPr lang="en-US" dirty="0" smtClean="0"/>
              <a:t>The </a:t>
            </a:r>
            <a:r>
              <a:rPr lang="en-US" dirty="0" smtClean="0">
                <a:hlinkClick r:id="rId3"/>
              </a:rPr>
              <a:t>Brundtland Report online</a:t>
            </a:r>
            <a:r>
              <a:rPr lang="en-US" dirty="0" smtClean="0"/>
              <a:t> </a:t>
            </a:r>
          </a:p>
          <a:p>
            <a:r>
              <a:rPr lang="en-US" dirty="0" smtClean="0"/>
              <a:t>The </a:t>
            </a:r>
            <a:r>
              <a:rPr lang="en-US" dirty="0" smtClean="0">
                <a:hlinkClick r:id="rId4"/>
              </a:rPr>
              <a:t>Executive Summary of the Report</a:t>
            </a:r>
            <a:r>
              <a:rPr lang="en-US" dirty="0" smtClean="0"/>
              <a:t> </a:t>
            </a:r>
          </a:p>
          <a:p>
            <a:r>
              <a:rPr lang="en-US" dirty="0" smtClean="0"/>
              <a:t>The </a:t>
            </a:r>
            <a:r>
              <a:rPr lang="en-US" dirty="0" smtClean="0">
                <a:hlinkClick r:id="rId5"/>
              </a:rPr>
              <a:t>definition of sustainability</a:t>
            </a:r>
            <a:r>
              <a:rPr lang="en-US" dirty="0" smtClean="0"/>
              <a:t> from the report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579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966</TotalTime>
  <Words>666</Words>
  <Application>Microsoft Office PowerPoint</Application>
  <PresentationFormat>On-screen Show (4:3)</PresentationFormat>
  <Paragraphs>93</Paragraphs>
  <Slides>25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Foundations of World Sustainability </vt:lpstr>
      <vt:lpstr>Mood music: What a wonderful world!</vt:lpstr>
      <vt:lpstr>Agenda October 26, 2011</vt:lpstr>
      <vt:lpstr>My goals here today are to</vt:lpstr>
      <vt:lpstr>Introductions</vt:lpstr>
      <vt:lpstr>I keep in mind the  SUDS acronym.</vt:lpstr>
      <vt:lpstr>Gro Harlem Brundtland’s  Message</vt:lpstr>
      <vt:lpstr>The Brundtland Commission Report</vt:lpstr>
      <vt:lpstr>Foundations of Sustainability: Web Resources</vt:lpstr>
      <vt:lpstr>Background to the  Brundtland Commission Report</vt:lpstr>
      <vt:lpstr>Significant aspects of the message</vt:lpstr>
      <vt:lpstr>Why is the report important?</vt:lpstr>
      <vt:lpstr>The Brundtland Report set the stage for the Earth Summit in Rio in 1992.</vt:lpstr>
      <vt:lpstr>The Earth Summit created Agenda 21 to guide  local implementation.</vt:lpstr>
      <vt:lpstr>The scope and breadth of the report is  still daunting.</vt:lpstr>
      <vt:lpstr>The triple bottom line was made explicit.</vt:lpstr>
      <vt:lpstr>Global population now poised to reach seven billion on Halloween, 2011.</vt:lpstr>
      <vt:lpstr>The human ecological footprint exceeds Earth’s carrying capacity.</vt:lpstr>
      <vt:lpstr>The human ecological footprint steadily grows, unevenly.</vt:lpstr>
      <vt:lpstr>Wolfgang Sachs:  Fairness in a Fragile World</vt:lpstr>
      <vt:lpstr>Main points of Fairness in a Fragile World</vt:lpstr>
      <vt:lpstr>Main points of Fairness in a Fragile World</vt:lpstr>
      <vt:lpstr>The proposed deal: the 3 Rs</vt:lpstr>
      <vt:lpstr>Statement of Concern</vt:lpstr>
      <vt:lpstr>Next class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Foundations of World Sustainability</dc:title>
  <dc:creator>ProfWork</dc:creator>
  <cp:lastModifiedBy>ProfWork</cp:lastModifiedBy>
  <cp:revision>64</cp:revision>
  <cp:lastPrinted>2011-10-26T18:59:59Z</cp:lastPrinted>
  <dcterms:created xsi:type="dcterms:W3CDTF">2011-10-22T22:13:46Z</dcterms:created>
  <dcterms:modified xsi:type="dcterms:W3CDTF">2011-10-26T19:47:14Z</dcterms:modified>
</cp:coreProperties>
</file>