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Default Extension="vml" ContentType="application/vnd.openxmlformats-officedocument.vmlDrawing"/>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307" r:id="rId3"/>
    <p:sldId id="257" r:id="rId4"/>
    <p:sldId id="258" r:id="rId5"/>
    <p:sldId id="306" r:id="rId6"/>
    <p:sldId id="318" r:id="rId7"/>
    <p:sldId id="271" r:id="rId8"/>
    <p:sldId id="315" r:id="rId9"/>
    <p:sldId id="259" r:id="rId10"/>
    <p:sldId id="260" r:id="rId11"/>
    <p:sldId id="261" r:id="rId12"/>
    <p:sldId id="309" r:id="rId13"/>
    <p:sldId id="316" r:id="rId14"/>
    <p:sldId id="283" r:id="rId15"/>
    <p:sldId id="262" r:id="rId16"/>
    <p:sldId id="263" r:id="rId17"/>
    <p:sldId id="264" r:id="rId18"/>
    <p:sldId id="265" r:id="rId19"/>
    <p:sldId id="266" r:id="rId20"/>
    <p:sldId id="267" r:id="rId21"/>
    <p:sldId id="272" r:id="rId22"/>
    <p:sldId id="278" r:id="rId23"/>
    <p:sldId id="273" r:id="rId24"/>
    <p:sldId id="312" r:id="rId25"/>
    <p:sldId id="270" r:id="rId26"/>
    <p:sldId id="313" r:id="rId27"/>
    <p:sldId id="314" r:id="rId28"/>
    <p:sldId id="289" r:id="rId29"/>
    <p:sldId id="280" r:id="rId30"/>
    <p:sldId id="319" r:id="rId31"/>
    <p:sldId id="281" r:id="rId32"/>
    <p:sldId id="282" r:id="rId33"/>
    <p:sldId id="284" r:id="rId34"/>
    <p:sldId id="285" r:id="rId35"/>
    <p:sldId id="287" r:id="rId36"/>
    <p:sldId id="288" r:id="rId37"/>
    <p:sldId id="290" r:id="rId38"/>
    <p:sldId id="291" r:id="rId39"/>
    <p:sldId id="292" r:id="rId40"/>
    <p:sldId id="293" r:id="rId41"/>
    <p:sldId id="294" r:id="rId42"/>
    <p:sldId id="295" r:id="rId43"/>
    <p:sldId id="296" r:id="rId44"/>
    <p:sldId id="297" r:id="rId45"/>
    <p:sldId id="301" r:id="rId46"/>
    <p:sldId id="302" r:id="rId47"/>
    <p:sldId id="303" r:id="rId48"/>
    <p:sldId id="300" r:id="rId49"/>
    <p:sldId id="304" r:id="rId50"/>
    <p:sldId id="298" r:id="rId51"/>
    <p:sldId id="299" r:id="rId52"/>
    <p:sldId id="310" r:id="rId53"/>
    <p:sldId id="277" r:id="rId54"/>
    <p:sldId id="305" r:id="rId5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BCC4"/>
    <a:srgbClr val="F2F6A8"/>
    <a:srgbClr val="EFC7AF"/>
    <a:srgbClr val="C9D5C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0" d="100"/>
          <a:sy n="80" d="100"/>
        </p:scale>
        <p:origin x="-624" y="-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637"/>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94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946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94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94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F1A30AD-16D2-411C-ACBF-1C8E72CE61AA}"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6593BD-2A75-4AF9-B4D1-E5F933288154}" type="slidenum">
              <a:rPr lang="en-US"/>
              <a:pPr/>
              <a:t>1</a:t>
            </a:fld>
            <a:endParaRPr lang="en-US"/>
          </a:p>
        </p:txBody>
      </p:sp>
      <p:sp>
        <p:nvSpPr>
          <p:cNvPr id="65538" name="Rectangle 2"/>
          <p:cNvSpPr>
            <a:spLocks noRot="1" noChangeArrowheads="1" noTextEdit="1"/>
          </p:cNvSpPr>
          <p:nvPr>
            <p:ph type="sldImg"/>
          </p:nvPr>
        </p:nvSpPr>
        <p:spPr>
          <a:ln/>
        </p:spPr>
      </p:sp>
      <p:sp>
        <p:nvSpPr>
          <p:cNvPr id="655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7BA61F-D459-442F-81D1-315439052AC6}" type="slidenum">
              <a:rPr lang="en-US"/>
              <a:pPr/>
              <a:t>2</a:t>
            </a:fld>
            <a:endParaRPr lang="en-US"/>
          </a:p>
        </p:txBody>
      </p:sp>
      <p:sp>
        <p:nvSpPr>
          <p:cNvPr id="66562" name="Rectangle 2"/>
          <p:cNvSpPr>
            <a:spLocks noRo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6A71A9-4806-4D8D-BE39-5E9D2268C4A6}" type="slidenum">
              <a:rPr lang="en-US"/>
              <a:pPr/>
              <a:t>3</a:t>
            </a:fld>
            <a:endParaRPr lang="en-US"/>
          </a:p>
        </p:txBody>
      </p:sp>
      <p:sp>
        <p:nvSpPr>
          <p:cNvPr id="67586" name="Rectangle 2"/>
          <p:cNvSpPr>
            <a:spLocks noRot="1" noChangeArrowheads="1" noTextEdit="1"/>
          </p:cNvSpPr>
          <p:nvPr>
            <p:ph type="sldImg"/>
          </p:nvPr>
        </p:nvSpPr>
        <p:spPr>
          <a:ln/>
        </p:spPr>
      </p:sp>
      <p:sp>
        <p:nvSpPr>
          <p:cNvPr id="675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2DFF5B-77BB-4BA4-B3C9-32F609E1978A}" type="slidenum">
              <a:rPr lang="en-US"/>
              <a:pPr/>
              <a:t>4</a:t>
            </a:fld>
            <a:endParaRPr lang="en-US"/>
          </a:p>
        </p:txBody>
      </p:sp>
      <p:sp>
        <p:nvSpPr>
          <p:cNvPr id="68610" name="Rectangle 2"/>
          <p:cNvSpPr>
            <a:spLocks noRo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33FFD8D-9E25-42D5-98F3-13054E7C485E}" type="slidenum">
              <a:rPr lang="en-US"/>
              <a:pPr/>
              <a:t>5</a:t>
            </a:fld>
            <a:endParaRPr lang="en-US"/>
          </a:p>
        </p:txBody>
      </p:sp>
      <p:sp>
        <p:nvSpPr>
          <p:cNvPr id="69634" name="Rectangle 2"/>
          <p:cNvSpPr>
            <a:spLocks noRot="1" noChangeArrowheads="1" noTextEdit="1"/>
          </p:cNvSpPr>
          <p:nvPr>
            <p:ph type="sldImg"/>
          </p:nvPr>
        </p:nvSpPr>
        <p:spPr>
          <a:ln/>
        </p:spPr>
      </p:sp>
      <p:sp>
        <p:nvSpPr>
          <p:cNvPr id="69635" name="Rectangle 3"/>
          <p:cNvSpPr>
            <a:spLocks noGrp="1" noChangeArrowheads="1"/>
          </p:cNvSpPr>
          <p:nvPr>
            <p:ph type="body" idx="1"/>
          </p:nvPr>
        </p:nvSpPr>
        <p:spPr/>
        <p:txBody>
          <a:bodyPr/>
          <a:lstStyle/>
          <a:p>
            <a:r>
              <a:rPr lang="en-US"/>
              <a:t>1963-1972 Apollo</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C7F0B3-9978-4F13-B725-7913CAAF939F}" type="slidenum">
              <a:rPr lang="en-US"/>
              <a:pPr/>
              <a:t>6</a:t>
            </a:fld>
            <a:endParaRPr lang="en-US"/>
          </a:p>
        </p:txBody>
      </p:sp>
      <p:sp>
        <p:nvSpPr>
          <p:cNvPr id="135170" name="Rectangle 2"/>
          <p:cNvSpPr>
            <a:spLocks noRot="1" noChangeArrowheads="1" noTextEdit="1"/>
          </p:cNvSpPr>
          <p:nvPr>
            <p:ph type="sldImg"/>
          </p:nvPr>
        </p:nvSpPr>
        <p:spPr>
          <a:ln/>
        </p:spPr>
      </p:sp>
      <p:sp>
        <p:nvSpPr>
          <p:cNvPr id="1351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6D7EE6-847E-4A00-8AEA-7E8FEB597598}" type="slidenum">
              <a:rPr lang="en-US"/>
              <a:pPr/>
              <a:t>7</a:t>
            </a:fld>
            <a:endParaRPr lang="en-US"/>
          </a:p>
        </p:txBody>
      </p:sp>
      <p:sp>
        <p:nvSpPr>
          <p:cNvPr id="70658" name="Rectangle 2"/>
          <p:cNvSpPr>
            <a:spLocks noRot="1" noChangeArrowheads="1" noTextEdit="1"/>
          </p:cNvSpPr>
          <p:nvPr>
            <p:ph type="sldImg"/>
          </p:nvPr>
        </p:nvSpPr>
        <p:spPr>
          <a:ln/>
        </p:spPr>
      </p:sp>
      <p:sp>
        <p:nvSpPr>
          <p:cNvPr id="706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707C51-0AF2-4F8D-AE7F-BA64EDD53C1C}" type="slidenum">
              <a:rPr lang="en-US"/>
              <a:pPr/>
              <a:t>8</a:t>
            </a:fld>
            <a:endParaRPr lang="en-US"/>
          </a:p>
        </p:txBody>
      </p:sp>
      <p:sp>
        <p:nvSpPr>
          <p:cNvPr id="123906" name="Rectangle 2"/>
          <p:cNvSpPr>
            <a:spLocks noRot="1" noChangeArrowheads="1" noTextEdit="1"/>
          </p:cNvSpPr>
          <p:nvPr>
            <p:ph type="sldImg"/>
          </p:nvPr>
        </p:nvSpPr>
        <p:spPr>
          <a:ln/>
        </p:spPr>
      </p:sp>
      <p:sp>
        <p:nvSpPr>
          <p:cNvPr id="1239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4C7D08-CE3D-4FCD-9682-D2BC552920C9}" type="slidenum">
              <a:rPr lang="en-US"/>
              <a:pPr/>
              <a:t>9</a:t>
            </a:fld>
            <a:endParaRPr lang="en-US"/>
          </a:p>
        </p:txBody>
      </p:sp>
      <p:sp>
        <p:nvSpPr>
          <p:cNvPr id="71682" name="Rectangle 2"/>
          <p:cNvSpPr>
            <a:spLocks noRo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BF96A9-FF55-4D7E-BFF2-49570E13E158}" type="slidenum">
              <a:rPr lang="en-US"/>
              <a:pPr/>
              <a:t>10</a:t>
            </a:fld>
            <a:endParaRPr lang="en-US"/>
          </a:p>
        </p:txBody>
      </p:sp>
      <p:sp>
        <p:nvSpPr>
          <p:cNvPr id="72706" name="Rectangle 2"/>
          <p:cNvSpPr>
            <a:spLocks noRo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24C2FA-046C-4C12-A453-986DBF371C9C}" type="slidenum">
              <a:rPr lang="en-US"/>
              <a:pPr/>
              <a:t>11</a:t>
            </a:fld>
            <a:endParaRPr lang="en-US"/>
          </a:p>
        </p:txBody>
      </p:sp>
      <p:sp>
        <p:nvSpPr>
          <p:cNvPr id="73730" name="Rectangle 2"/>
          <p:cNvSpPr>
            <a:spLocks noRo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F6AA46-FF51-4A0B-9B3D-402D751CF724}" type="slidenum">
              <a:rPr lang="en-US"/>
              <a:pPr/>
              <a:t>12</a:t>
            </a:fld>
            <a:endParaRPr lang="en-US"/>
          </a:p>
        </p:txBody>
      </p:sp>
      <p:sp>
        <p:nvSpPr>
          <p:cNvPr id="74754" name="Rectangle 2"/>
          <p:cNvSpPr>
            <a:spLocks noRo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6D878A-040B-4C18-B232-7D305C2777C8}" type="slidenum">
              <a:rPr lang="en-US"/>
              <a:pPr/>
              <a:t>13</a:t>
            </a:fld>
            <a:endParaRPr lang="en-US"/>
          </a:p>
        </p:txBody>
      </p:sp>
      <p:sp>
        <p:nvSpPr>
          <p:cNvPr id="125954" name="Rectangle 2"/>
          <p:cNvSpPr>
            <a:spLocks noRot="1" noChangeArrowheads="1" noTextEdit="1"/>
          </p:cNvSpPr>
          <p:nvPr>
            <p:ph type="sldImg"/>
          </p:nvPr>
        </p:nvSpPr>
        <p:spPr>
          <a:ln/>
        </p:spPr>
      </p:sp>
      <p:sp>
        <p:nvSpPr>
          <p:cNvPr id="1259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2DD28E-EA1E-4F1B-AAFD-05D38F7606EA}" type="slidenum">
              <a:rPr lang="en-US"/>
              <a:pPr/>
              <a:t>14</a:t>
            </a:fld>
            <a:endParaRPr lang="en-US"/>
          </a:p>
        </p:txBody>
      </p:sp>
      <p:sp>
        <p:nvSpPr>
          <p:cNvPr id="75778" name="Rectangle 2"/>
          <p:cNvSpPr>
            <a:spLocks noRo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F3628B-AA04-44C4-AEA0-E3799411BE61}" type="slidenum">
              <a:rPr lang="en-US"/>
              <a:pPr/>
              <a:t>15</a:t>
            </a:fld>
            <a:endParaRPr lang="en-US"/>
          </a:p>
        </p:txBody>
      </p:sp>
      <p:sp>
        <p:nvSpPr>
          <p:cNvPr id="76802" name="Rectangle 2"/>
          <p:cNvSpPr>
            <a:spLocks noRo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D4A188-5682-4F9B-9378-1E5132955FC2}" type="slidenum">
              <a:rPr lang="en-US"/>
              <a:pPr/>
              <a:t>16</a:t>
            </a:fld>
            <a:endParaRPr lang="en-US"/>
          </a:p>
        </p:txBody>
      </p:sp>
      <p:sp>
        <p:nvSpPr>
          <p:cNvPr id="77826" name="Rectangle 2"/>
          <p:cNvSpPr>
            <a:spLocks noRo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EBFD44-5CC1-4CEF-9B47-97932B4CD864}" type="slidenum">
              <a:rPr lang="en-US"/>
              <a:pPr/>
              <a:t>17</a:t>
            </a:fld>
            <a:endParaRPr lang="en-US"/>
          </a:p>
        </p:txBody>
      </p:sp>
      <p:sp>
        <p:nvSpPr>
          <p:cNvPr id="78850" name="Rectangle 2"/>
          <p:cNvSpPr>
            <a:spLocks noRo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C54ACC-007A-4C10-98B1-A00764682EFD}" type="slidenum">
              <a:rPr lang="en-US"/>
              <a:pPr/>
              <a:t>18</a:t>
            </a:fld>
            <a:endParaRPr lang="en-US"/>
          </a:p>
        </p:txBody>
      </p:sp>
      <p:sp>
        <p:nvSpPr>
          <p:cNvPr id="79874" name="Rectangle 2"/>
          <p:cNvSpPr>
            <a:spLocks noRo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8819A4-C919-4A8F-8350-FFCD71175D90}" type="slidenum">
              <a:rPr lang="en-US"/>
              <a:pPr/>
              <a:t>19</a:t>
            </a:fld>
            <a:endParaRPr lang="en-US"/>
          </a:p>
        </p:txBody>
      </p:sp>
      <p:sp>
        <p:nvSpPr>
          <p:cNvPr id="80898" name="Rectangle 2"/>
          <p:cNvSpPr>
            <a:spLocks noRo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871C06-9972-4BB8-B0FF-C201896859FB}" type="slidenum">
              <a:rPr lang="en-US"/>
              <a:pPr/>
              <a:t>20</a:t>
            </a:fld>
            <a:endParaRPr lang="en-US"/>
          </a:p>
        </p:txBody>
      </p:sp>
      <p:sp>
        <p:nvSpPr>
          <p:cNvPr id="81922" name="Rectangle 2"/>
          <p:cNvSpPr>
            <a:spLocks noRo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F04BC2-0895-40E2-8A45-CE3127F06B7F}" type="slidenum">
              <a:rPr lang="en-US"/>
              <a:pPr/>
              <a:t>21</a:t>
            </a:fld>
            <a:endParaRPr lang="en-US"/>
          </a:p>
        </p:txBody>
      </p:sp>
      <p:sp>
        <p:nvSpPr>
          <p:cNvPr id="20482" name="Rectangle 2"/>
          <p:cNvSpPr>
            <a:spLocks noRot="1" noChangeArrowheads="1" noTextEdit="1"/>
          </p:cNvSpPr>
          <p:nvPr>
            <p:ph type="sldImg"/>
          </p:nvPr>
        </p:nvSpPr>
        <p:spPr>
          <a:xfrm>
            <a:off x="1144588" y="685800"/>
            <a:ext cx="4572000" cy="3429000"/>
          </a:xfrm>
          <a:ln/>
        </p:spPr>
      </p:sp>
      <p:sp>
        <p:nvSpPr>
          <p:cNvPr id="20483" name="Rectangle 3"/>
          <p:cNvSpPr>
            <a:spLocks noGrp="1" noChangeArrowheads="1"/>
          </p:cNvSpPr>
          <p:nvPr>
            <p:ph type="body" idx="1"/>
          </p:nvPr>
        </p:nvSpPr>
        <p:spPr/>
        <p:txBody>
          <a:bodyPr/>
          <a:lstStyle/>
          <a:p>
            <a:r>
              <a:rPr lang="en-US"/>
              <a:t>The MA focused on population growth in last 50 years.  From MA Synthesis:  “Between 1960 and 2000, the demand for ecosystem services</a:t>
            </a:r>
          </a:p>
          <a:p>
            <a:r>
              <a:rPr lang="en-US"/>
              <a:t>grew significantly as world population doubled to 6 billion people ...”   This figure (not from the MA) illustrates that recent growth but in the context of the longer term trends.  Sources are listed below.  </a:t>
            </a:r>
          </a:p>
          <a:p>
            <a:r>
              <a:rPr lang="en-US"/>
              <a:t>1 billion in about 1804, 2 billion in 1927 (123 years to double), 4 billion in 1974 (54 yrs to double); 6.5 billion in July 2005.  In the last 45 years (since 1960) more people have been added to the planet (3.4 billion) than lived on the planet in 1960.</a:t>
            </a:r>
          </a:p>
          <a:p>
            <a:endParaRPr lang="en-US"/>
          </a:p>
          <a:p>
            <a:r>
              <a:rPr lang="en-US"/>
              <a:t>Source (1950 to 2050): Population Division of the Department of Economic and Social Affairs of the United Nations Secretariat, World Population Prospects: The 2004 Revision and World Urbanization Prospects: The 2003 Revision, http://esa.un.org/unpp, 06 July 2005; 1:30:16 PM.	</a:t>
            </a:r>
          </a:p>
          <a:p>
            <a:r>
              <a:rPr lang="en-US"/>
              <a:t>Source (1700-1900):  Ronald Lee, “The Demographic Transition: Three Centuries of Fundamental Change”, Journal of Economics Perspectives, Volume 17, Number 4—Fall 2003—Pages 167–190.</a:t>
            </a:r>
          </a:p>
          <a:p>
            <a:r>
              <a:rPr lang="en-US"/>
              <a:t>Source (pre 1700):  Population Reference Bureau: "World population expanded to about 300 million by A.D. 1 and continued to grow at a moderate rate. But after the start of the Industrial Revolution in the 18th century, living standards rose and widespread famines and epidemics diminished in some regions. Population growth accelerated. The population climbed to about 760 million in 1750 and reached 1 billion around 1800" 	</a:t>
            </a:r>
          </a:p>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76703B-B81F-4AF0-8D94-8E2D48CA46BF}" type="slidenum">
              <a:rPr lang="en-US"/>
              <a:pPr/>
              <a:t>22</a:t>
            </a:fld>
            <a:endParaRPr lang="en-US"/>
          </a:p>
        </p:txBody>
      </p:sp>
      <p:sp>
        <p:nvSpPr>
          <p:cNvPr id="82946" name="Rectangle 2"/>
          <p:cNvSpPr>
            <a:spLocks noRo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2B9B3A-88E5-432C-80C6-70CC1E290013}" type="slidenum">
              <a:rPr lang="en-US"/>
              <a:pPr/>
              <a:t>23</a:t>
            </a:fld>
            <a:endParaRPr lang="en-US"/>
          </a:p>
        </p:txBody>
      </p:sp>
      <p:sp>
        <p:nvSpPr>
          <p:cNvPr id="22530" name="Rectangle 2"/>
          <p:cNvSpPr>
            <a:spLocks noRot="1" noChangeArrowheads="1" noTextEdit="1"/>
          </p:cNvSpPr>
          <p:nvPr>
            <p:ph type="sldImg"/>
          </p:nvPr>
        </p:nvSpPr>
        <p:spPr>
          <a:xfrm>
            <a:off x="1144588" y="685800"/>
            <a:ext cx="4572000" cy="3429000"/>
          </a:xfrm>
          <a:ln/>
        </p:spPr>
      </p:sp>
      <p:sp>
        <p:nvSpPr>
          <p:cNvPr id="22531" name="Rectangle 3"/>
          <p:cNvSpPr>
            <a:spLocks noGrp="1" noChangeArrowheads="1"/>
          </p:cNvSpPr>
          <p:nvPr>
            <p:ph type="body" idx="1"/>
          </p:nvPr>
        </p:nvSpPr>
        <p:spPr/>
        <p:txBody>
          <a:bodyPr/>
          <a:lstStyle/>
          <a:p>
            <a:r>
              <a:rPr lang="en-US"/>
              <a:t>Global economic activity increased nearly seven-fold between 1950 and 2000.  Gross World Product expected to increase 3-6 fold between 2000 and 2050 in MA scenarios.  The figure shown here is not in the MA but the data for the period 1960 to 2005 are consistent with the MA findings.  Source for data used to plot the figure:</a:t>
            </a:r>
          </a:p>
          <a:p>
            <a:endParaRPr lang="en-US"/>
          </a:p>
          <a:p>
            <a:r>
              <a:rPr lang="en-US"/>
              <a:t>Source:  Estimating World GDP, One Million B.C. - Present; J. Bradford DeLong; http://www.j-bradford-delong.net/TCEH/1998_Draft/World_GDP/Estimating_World_GDP.html</a:t>
            </a:r>
          </a:p>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62FFCD-AF75-4BC2-BBD4-ECFB2A10B640}" type="slidenum">
              <a:rPr lang="en-US"/>
              <a:pPr/>
              <a:t>24</a:t>
            </a:fld>
            <a:endParaRPr lang="en-US"/>
          </a:p>
        </p:txBody>
      </p:sp>
      <p:sp>
        <p:nvSpPr>
          <p:cNvPr id="116738" name="Rectangle 2"/>
          <p:cNvSpPr>
            <a:spLocks noRot="1" noChangeArrowheads="1" noTextEdit="1"/>
          </p:cNvSpPr>
          <p:nvPr>
            <p:ph type="sldImg"/>
          </p:nvPr>
        </p:nvSpPr>
        <p:spPr>
          <a:ln/>
        </p:spPr>
      </p:sp>
      <p:sp>
        <p:nvSpPr>
          <p:cNvPr id="1167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0FA331-831B-4D78-A187-7E9B79494110}" type="slidenum">
              <a:rPr lang="en-US"/>
              <a:pPr/>
              <a:t>25</a:t>
            </a:fld>
            <a:endParaRPr lang="en-US"/>
          </a:p>
        </p:txBody>
      </p:sp>
      <p:sp>
        <p:nvSpPr>
          <p:cNvPr id="83970" name="Rectangle 2"/>
          <p:cNvSpPr>
            <a:spLocks noRo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FBEA9A-652A-468B-9C9B-603ADE4F7B8A}" type="slidenum">
              <a:rPr lang="en-US"/>
              <a:pPr/>
              <a:t>26</a:t>
            </a:fld>
            <a:endParaRPr lang="en-US"/>
          </a:p>
        </p:txBody>
      </p:sp>
      <p:sp>
        <p:nvSpPr>
          <p:cNvPr id="119810" name="Rectangle 2"/>
          <p:cNvSpPr>
            <a:spLocks noRot="1" noChangeArrowheads="1" noTextEdit="1"/>
          </p:cNvSpPr>
          <p:nvPr>
            <p:ph type="sldImg"/>
          </p:nvPr>
        </p:nvSpPr>
        <p:spPr>
          <a:ln/>
        </p:spPr>
      </p:sp>
      <p:sp>
        <p:nvSpPr>
          <p:cNvPr id="1198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4EC5B5-C4FB-4B4C-9672-B7390B4DAE74}" type="slidenum">
              <a:rPr lang="en-US"/>
              <a:pPr/>
              <a:t>27</a:t>
            </a:fld>
            <a:endParaRPr lang="en-US"/>
          </a:p>
        </p:txBody>
      </p:sp>
      <p:sp>
        <p:nvSpPr>
          <p:cNvPr id="121858" name="Rectangle 2"/>
          <p:cNvSpPr>
            <a:spLocks noRot="1" noChangeArrowheads="1" noTextEdit="1"/>
          </p:cNvSpPr>
          <p:nvPr>
            <p:ph type="sldImg"/>
          </p:nvPr>
        </p:nvSpPr>
        <p:spPr>
          <a:ln/>
        </p:spPr>
      </p:sp>
      <p:sp>
        <p:nvSpPr>
          <p:cNvPr id="1218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E8DF49-26E9-4E62-AFD5-7D0F27D9726A}" type="slidenum">
              <a:rPr lang="en-US"/>
              <a:pPr/>
              <a:t>28</a:t>
            </a:fld>
            <a:endParaRPr lang="en-US"/>
          </a:p>
        </p:txBody>
      </p:sp>
      <p:sp>
        <p:nvSpPr>
          <p:cNvPr id="43010" name="Rectangle 2"/>
          <p:cNvSpPr>
            <a:spLocks noRot="1" noChangeArrowheads="1" noTextEdit="1"/>
          </p:cNvSpPr>
          <p:nvPr>
            <p:ph type="sldImg"/>
          </p:nvPr>
        </p:nvSpPr>
        <p:spPr>
          <a:xfrm>
            <a:off x="1144588" y="685800"/>
            <a:ext cx="4572000" cy="3429000"/>
          </a:xfrm>
          <a:ln/>
        </p:spPr>
      </p:sp>
      <p:sp>
        <p:nvSpPr>
          <p:cNvPr id="43011" name="Rectangle 3"/>
          <p:cNvSpPr>
            <a:spLocks noGrp="1" noChangeArrowheads="1"/>
          </p:cNvSpPr>
          <p:nvPr>
            <p:ph type="body" idx="1"/>
          </p:nvPr>
        </p:nvSpPr>
        <p:spPr/>
        <p:txBody>
          <a:bodyPr/>
          <a:lstStyle/>
          <a:p>
            <a:r>
              <a:rPr lang="en-US"/>
              <a:t>The MA focused on population growth in last 50 years.  From MA Synthesis:  “Between 1960 and 2000, the demand for ecosystem services</a:t>
            </a:r>
          </a:p>
          <a:p>
            <a:r>
              <a:rPr lang="en-US"/>
              <a:t>grew significantly as world population doubled to 6 billion people ...”   This figure (not from the MA) illustrates that recent growth but in the context of the longer term trends.  Sources are listed below.  </a:t>
            </a:r>
          </a:p>
          <a:p>
            <a:r>
              <a:rPr lang="en-US"/>
              <a:t>1 billion in about 1804, 2 billion in 1927 (123 years to double), 4 billion in 1974 (54 yrs to double); 6.5 billion in July 2005.  In the last 45 years (since 1960) more people have been added to the planet (3.4 billion) than lived on the planet in 1960.</a:t>
            </a:r>
          </a:p>
          <a:p>
            <a:endParaRPr lang="en-US"/>
          </a:p>
          <a:p>
            <a:r>
              <a:rPr lang="en-US"/>
              <a:t>Source (1950 to 2050): Population Division of the Department of Economic and Social Affairs of the United Nations Secretariat, World Population Prospects: The 2004 Revision and World Urbanization Prospects: The 2003 Revision, http://esa.un.org/unpp, 06 July 2005; 1:30:16 PM.	</a:t>
            </a:r>
          </a:p>
          <a:p>
            <a:r>
              <a:rPr lang="en-US"/>
              <a:t>Source (1700-1900):  Ronald Lee, “The Demographic Transition: Three Centuries of Fundamental Change”, Journal of Economics Perspectives, Volume 17, Number 4—Fall 2003—Pages 167–190.</a:t>
            </a:r>
          </a:p>
          <a:p>
            <a:r>
              <a:rPr lang="en-US"/>
              <a:t>Source (pre 1700):  Population Reference Bureau: "World population expanded to about 300 million by A.D. 1 and continued to grow at a moderate rate. But after the start of the Industrial Revolution in the 18th century, living standards rose and widespread famines and epidemics diminished in some regions. Population growth accelerated. The population climbed to about 760 million in 1750 and reached 1 billion around 1800" 	</a:t>
            </a:r>
          </a:p>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64BAC3-2202-439D-B3C2-8915962E74D8}" type="slidenum">
              <a:rPr lang="en-US"/>
              <a:pPr/>
              <a:t>29</a:t>
            </a:fld>
            <a:endParaRPr lang="en-US"/>
          </a:p>
        </p:txBody>
      </p:sp>
      <p:sp>
        <p:nvSpPr>
          <p:cNvPr id="86018" name="Rectangle 2"/>
          <p:cNvSpPr>
            <a:spLocks noRo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855776-51E2-4CC1-8AB4-67F018F85218}" type="slidenum">
              <a:rPr lang="en-US"/>
              <a:pPr/>
              <a:t>30</a:t>
            </a:fld>
            <a:endParaRPr lang="en-US"/>
          </a:p>
        </p:txBody>
      </p:sp>
      <p:sp>
        <p:nvSpPr>
          <p:cNvPr id="140290" name="Rectangle 2"/>
          <p:cNvSpPr>
            <a:spLocks noRot="1" noChangeArrowheads="1" noTextEdit="1"/>
          </p:cNvSpPr>
          <p:nvPr>
            <p:ph type="sldImg"/>
          </p:nvPr>
        </p:nvSpPr>
        <p:spPr>
          <a:ln/>
        </p:spPr>
      </p:sp>
      <p:sp>
        <p:nvSpPr>
          <p:cNvPr id="1402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560D23-CA3B-4CA7-9B4E-A1EF80030803}" type="slidenum">
              <a:rPr lang="en-US"/>
              <a:pPr/>
              <a:t>31</a:t>
            </a:fld>
            <a:endParaRPr lang="en-US"/>
          </a:p>
        </p:txBody>
      </p:sp>
      <p:sp>
        <p:nvSpPr>
          <p:cNvPr id="87042" name="Rectangle 2"/>
          <p:cNvSpPr>
            <a:spLocks noRot="1"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1CAA26-5DDD-474D-BCD1-BB4086CDCC10}" type="slidenum">
              <a:rPr lang="en-US"/>
              <a:pPr/>
              <a:t>32</a:t>
            </a:fld>
            <a:endParaRPr lang="en-US"/>
          </a:p>
        </p:txBody>
      </p:sp>
      <p:sp>
        <p:nvSpPr>
          <p:cNvPr id="88066" name="Rectangle 2"/>
          <p:cNvSpPr>
            <a:spLocks noRo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4E470-508C-4A9C-9D11-84DAFE7D5FE3}" type="slidenum">
              <a:rPr lang="en-US"/>
              <a:pPr/>
              <a:t>33</a:t>
            </a:fld>
            <a:endParaRPr lang="en-US"/>
          </a:p>
        </p:txBody>
      </p:sp>
      <p:sp>
        <p:nvSpPr>
          <p:cNvPr id="89090" name="Rectangle 2"/>
          <p:cNvSpPr>
            <a:spLocks noRo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A78EA2-2E33-4D84-98B6-03A415E8F4BC}" type="slidenum">
              <a:rPr lang="en-US"/>
              <a:pPr/>
              <a:t>34</a:t>
            </a:fld>
            <a:endParaRPr lang="en-US"/>
          </a:p>
        </p:txBody>
      </p:sp>
      <p:sp>
        <p:nvSpPr>
          <p:cNvPr id="90114" name="Rectangle 2"/>
          <p:cNvSpPr>
            <a:spLocks noRo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73BEE9-1C4B-46F0-8EDF-DAAA3DDF251B}" type="slidenum">
              <a:rPr lang="en-US"/>
              <a:pPr/>
              <a:t>35</a:t>
            </a:fld>
            <a:endParaRPr lang="en-US"/>
          </a:p>
        </p:txBody>
      </p:sp>
      <p:sp>
        <p:nvSpPr>
          <p:cNvPr id="91138" name="Rectangle 2"/>
          <p:cNvSpPr>
            <a:spLocks noRot="1" noChangeArrowheads="1" noTextEdit="1"/>
          </p:cNvSpPr>
          <p:nvPr>
            <p:ph type="sldImg"/>
          </p:nvPr>
        </p:nvSpPr>
        <p:spPr>
          <a:ln/>
        </p:spPr>
      </p:sp>
      <p:sp>
        <p:nvSpPr>
          <p:cNvPr id="911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F93F47-D51C-465E-8C2A-48BFE60D7BF3}" type="slidenum">
              <a:rPr lang="en-US"/>
              <a:pPr/>
              <a:t>36</a:t>
            </a:fld>
            <a:endParaRPr lang="en-US"/>
          </a:p>
        </p:txBody>
      </p:sp>
      <p:sp>
        <p:nvSpPr>
          <p:cNvPr id="92162" name="Rectangle 2"/>
          <p:cNvSpPr>
            <a:spLocks noRo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9D2616-099E-4E8B-903E-BA5E7374D246}" type="slidenum">
              <a:rPr lang="en-US"/>
              <a:pPr/>
              <a:t>37</a:t>
            </a:fld>
            <a:endParaRPr lang="en-US"/>
          </a:p>
        </p:txBody>
      </p:sp>
      <p:sp>
        <p:nvSpPr>
          <p:cNvPr id="93186" name="Rectangle 2"/>
          <p:cNvSpPr>
            <a:spLocks noRot="1" noChangeArrowheads="1" noTextEdit="1"/>
          </p:cNvSpPr>
          <p:nvPr>
            <p:ph type="sldImg"/>
          </p:nvPr>
        </p:nvSpPr>
        <p:spPr>
          <a:ln/>
        </p:spPr>
      </p:sp>
      <p:sp>
        <p:nvSpPr>
          <p:cNvPr id="931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BB9A32-0C57-4B18-85AD-8D6CA471987D}" type="slidenum">
              <a:rPr lang="en-US"/>
              <a:pPr/>
              <a:t>38</a:t>
            </a:fld>
            <a:endParaRPr lang="en-US"/>
          </a:p>
        </p:txBody>
      </p:sp>
      <p:sp>
        <p:nvSpPr>
          <p:cNvPr id="94210" name="Rectangle 2"/>
          <p:cNvSpPr>
            <a:spLocks noRo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F3933B-1351-479E-81BD-4EA4A6FC9BBC}" type="slidenum">
              <a:rPr lang="en-US"/>
              <a:pPr/>
              <a:t>39</a:t>
            </a:fld>
            <a:endParaRPr lang="en-US"/>
          </a:p>
        </p:txBody>
      </p:sp>
      <p:sp>
        <p:nvSpPr>
          <p:cNvPr id="95234" name="Rectangle 2"/>
          <p:cNvSpPr>
            <a:spLocks noRot="1" noChangeArrowheads="1" noTextEdit="1"/>
          </p:cNvSpPr>
          <p:nvPr>
            <p:ph type="sldImg"/>
          </p:nvPr>
        </p:nvSpPr>
        <p:spPr>
          <a:ln/>
        </p:spPr>
      </p:sp>
      <p:sp>
        <p:nvSpPr>
          <p:cNvPr id="952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879F00-74D3-4AA5-AFB5-2CF6ACB06606}" type="slidenum">
              <a:rPr lang="en-US"/>
              <a:pPr/>
              <a:t>40</a:t>
            </a:fld>
            <a:endParaRPr lang="en-US"/>
          </a:p>
        </p:txBody>
      </p:sp>
      <p:sp>
        <p:nvSpPr>
          <p:cNvPr id="96258" name="Rectangle 2"/>
          <p:cNvSpPr>
            <a:spLocks noRo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ACEF4D-F975-4DE6-B133-700DF0714808}" type="slidenum">
              <a:rPr lang="en-US"/>
              <a:pPr/>
              <a:t>41</a:t>
            </a:fld>
            <a:endParaRPr lang="en-US"/>
          </a:p>
        </p:txBody>
      </p:sp>
      <p:sp>
        <p:nvSpPr>
          <p:cNvPr id="97282" name="Rectangle 2"/>
          <p:cNvSpPr>
            <a:spLocks noRot="1" noChangeArrowheads="1" noTextEdit="1"/>
          </p:cNvSpPr>
          <p:nvPr>
            <p:ph type="sldImg"/>
          </p:nvPr>
        </p:nvSpPr>
        <p:spPr>
          <a:ln/>
        </p:spPr>
      </p:sp>
      <p:sp>
        <p:nvSpPr>
          <p:cNvPr id="972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A15FCE-497A-4927-A9D5-B7C8DC4AC17C}" type="slidenum">
              <a:rPr lang="en-US"/>
              <a:pPr/>
              <a:t>42</a:t>
            </a:fld>
            <a:endParaRPr lang="en-US"/>
          </a:p>
        </p:txBody>
      </p:sp>
      <p:sp>
        <p:nvSpPr>
          <p:cNvPr id="98306" name="Rectangle 2"/>
          <p:cNvSpPr>
            <a:spLocks noRo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D0D823-C735-4CE5-A0B1-7356F4AEB88B}" type="slidenum">
              <a:rPr lang="en-US"/>
              <a:pPr/>
              <a:t>43</a:t>
            </a:fld>
            <a:endParaRPr lang="en-US"/>
          </a:p>
        </p:txBody>
      </p:sp>
      <p:sp>
        <p:nvSpPr>
          <p:cNvPr id="99330" name="Rectangle 2"/>
          <p:cNvSpPr>
            <a:spLocks noRot="1" noChangeArrowheads="1" noTextEdit="1"/>
          </p:cNvSpPr>
          <p:nvPr>
            <p:ph type="sldImg"/>
          </p:nvPr>
        </p:nvSpPr>
        <p:spPr>
          <a:ln/>
        </p:spPr>
      </p:sp>
      <p:sp>
        <p:nvSpPr>
          <p:cNvPr id="993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EDA0DC-703B-4AF8-B47C-DAC228674F29}" type="slidenum">
              <a:rPr lang="en-US"/>
              <a:pPr/>
              <a:t>44</a:t>
            </a:fld>
            <a:endParaRPr lang="en-US"/>
          </a:p>
        </p:txBody>
      </p:sp>
      <p:sp>
        <p:nvSpPr>
          <p:cNvPr id="100354" name="Rectangle 2"/>
          <p:cNvSpPr>
            <a:spLocks noRot="1" noChangeArrowheads="1" noTextEdit="1"/>
          </p:cNvSpPr>
          <p:nvPr>
            <p:ph type="sldImg"/>
          </p:nvPr>
        </p:nvSpPr>
        <p:spPr>
          <a:ln/>
        </p:spPr>
      </p:sp>
      <p:sp>
        <p:nvSpPr>
          <p:cNvPr id="1003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EC12F0-AFAD-4743-AE62-B950C5B79D39}" type="slidenum">
              <a:rPr lang="en-US"/>
              <a:pPr/>
              <a:t>45</a:t>
            </a:fld>
            <a:endParaRPr lang="en-US"/>
          </a:p>
        </p:txBody>
      </p:sp>
      <p:sp>
        <p:nvSpPr>
          <p:cNvPr id="101378" name="Rectangle 2"/>
          <p:cNvSpPr>
            <a:spLocks noRo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546AB7-8D54-4432-90EB-9DC5635F119E}" type="slidenum">
              <a:rPr lang="en-US"/>
              <a:pPr/>
              <a:t>46</a:t>
            </a:fld>
            <a:endParaRPr lang="en-US"/>
          </a:p>
        </p:txBody>
      </p:sp>
      <p:sp>
        <p:nvSpPr>
          <p:cNvPr id="102402" name="Rectangle 2"/>
          <p:cNvSpPr>
            <a:spLocks noRot="1"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191472-4910-4EAC-8DFE-514C6155545F}" type="slidenum">
              <a:rPr lang="en-US"/>
              <a:pPr/>
              <a:t>47</a:t>
            </a:fld>
            <a:endParaRPr lang="en-US"/>
          </a:p>
        </p:txBody>
      </p:sp>
      <p:sp>
        <p:nvSpPr>
          <p:cNvPr id="103426" name="Rectangle 2"/>
          <p:cNvSpPr>
            <a:spLocks noRot="1"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CAD3E6-5AE8-4B3D-960B-9BB0596B79CB}" type="slidenum">
              <a:rPr lang="en-US"/>
              <a:pPr/>
              <a:t>48</a:t>
            </a:fld>
            <a:endParaRPr lang="en-US"/>
          </a:p>
        </p:txBody>
      </p:sp>
      <p:sp>
        <p:nvSpPr>
          <p:cNvPr id="104450" name="Rectangle 2"/>
          <p:cNvSpPr>
            <a:spLocks noRot="1"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532E18-E4FA-4973-8223-3FDC54D1C9DE}" type="slidenum">
              <a:rPr lang="en-US"/>
              <a:pPr/>
              <a:t>49</a:t>
            </a:fld>
            <a:endParaRPr lang="en-US"/>
          </a:p>
        </p:txBody>
      </p:sp>
      <p:sp>
        <p:nvSpPr>
          <p:cNvPr id="105474" name="Rectangle 2"/>
          <p:cNvSpPr>
            <a:spLocks noRot="1" noChangeArrowheads="1" noTextEdit="1"/>
          </p:cNvSpPr>
          <p:nvPr>
            <p:ph type="sldImg"/>
          </p:nvPr>
        </p:nvSpPr>
        <p:spPr>
          <a:ln/>
        </p:spPr>
      </p:sp>
      <p:sp>
        <p:nvSpPr>
          <p:cNvPr id="1054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D8DBB9-7FB1-4660-9E7D-8D75E36AAE96}" type="slidenum">
              <a:rPr lang="en-US"/>
              <a:pPr/>
              <a:t>50</a:t>
            </a:fld>
            <a:endParaRPr lang="en-US"/>
          </a:p>
        </p:txBody>
      </p:sp>
      <p:sp>
        <p:nvSpPr>
          <p:cNvPr id="106498" name="Rectangle 2"/>
          <p:cNvSpPr>
            <a:spLocks noRot="1" noChangeArrowheads="1" noTextEdit="1"/>
          </p:cNvSpPr>
          <p:nvPr>
            <p:ph type="sldImg"/>
          </p:nvPr>
        </p:nvSpPr>
        <p:spPr>
          <a:ln/>
        </p:spPr>
      </p:sp>
      <p:sp>
        <p:nvSpPr>
          <p:cNvPr id="1064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E555FD-4F9E-48CC-98E1-7D6F48CAFF7E}" type="slidenum">
              <a:rPr lang="en-US"/>
              <a:pPr/>
              <a:t>51</a:t>
            </a:fld>
            <a:endParaRPr lang="en-US"/>
          </a:p>
        </p:txBody>
      </p:sp>
      <p:sp>
        <p:nvSpPr>
          <p:cNvPr id="107522" name="Rectangle 2"/>
          <p:cNvSpPr>
            <a:spLocks noRot="1" noChangeArrowheads="1" noTextEdit="1"/>
          </p:cNvSpPr>
          <p:nvPr>
            <p:ph type="sldImg"/>
          </p:nvPr>
        </p:nvSpPr>
        <p:spPr>
          <a:ln/>
        </p:spPr>
      </p:sp>
      <p:sp>
        <p:nvSpPr>
          <p:cNvPr id="1075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A89619-2035-420D-B070-2162280E63CC}" type="slidenum">
              <a:rPr lang="en-US"/>
              <a:pPr/>
              <a:t>52</a:t>
            </a:fld>
            <a:endParaRPr lang="en-US"/>
          </a:p>
        </p:txBody>
      </p:sp>
      <p:sp>
        <p:nvSpPr>
          <p:cNvPr id="108546" name="Rectangle 2"/>
          <p:cNvSpPr>
            <a:spLocks noRot="1" noChangeArrowheads="1" noTextEdit="1"/>
          </p:cNvSpPr>
          <p:nvPr>
            <p:ph type="sldImg"/>
          </p:nvPr>
        </p:nvSpPr>
        <p:spPr>
          <a:ln/>
        </p:spPr>
      </p:sp>
      <p:sp>
        <p:nvSpPr>
          <p:cNvPr id="1085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C1EE44-B22E-4C3A-8E77-3392920BEF8B}" type="slidenum">
              <a:rPr lang="en-US"/>
              <a:pPr/>
              <a:t>53</a:t>
            </a:fld>
            <a:endParaRPr lang="en-US"/>
          </a:p>
        </p:txBody>
      </p:sp>
      <p:sp>
        <p:nvSpPr>
          <p:cNvPr id="109570" name="Rectangle 2"/>
          <p:cNvSpPr>
            <a:spLocks noRot="1" noChangeArrowheads="1" noTextEdit="1"/>
          </p:cNvSpPr>
          <p:nvPr>
            <p:ph type="sldImg"/>
          </p:nvPr>
        </p:nvSpPr>
        <p:spPr>
          <a:ln/>
        </p:spPr>
      </p:sp>
      <p:sp>
        <p:nvSpPr>
          <p:cNvPr id="1095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E5EBF8-DE1C-44FD-BE46-9F6E7B4F17B2}" type="slidenum">
              <a:rPr lang="en-US"/>
              <a:pPr/>
              <a:t>54</a:t>
            </a:fld>
            <a:endParaRPr lang="en-US"/>
          </a:p>
        </p:txBody>
      </p:sp>
      <p:sp>
        <p:nvSpPr>
          <p:cNvPr id="110594" name="Rectangle 2"/>
          <p:cNvSpPr>
            <a:spLocks noRo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13CDB1D-602C-4A01-9E5A-235AF7BBA212}"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A85579E-8FA0-4053-8DB2-9C1720692BC3}"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C744F4F-00A5-422B-9A5A-0545D00679CE}"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261BB30-10B7-4DD0-946C-C16D7EF0BB00}"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F329DA0A-0AAD-41B2-846A-BC1EC6577EFB}"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9B3DCF62-4D6F-49C0-B5BF-1EE2B2FF111F}"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3CBB0F2D-414E-491D-B649-C5578137EE4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EA533DF-B507-4307-BA0A-52D15C9B1C2E}"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922116F-2BB2-4092-BAB9-596E5002EB27}"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7F59515-9987-4547-9530-85B157C34A49}"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59D7762-9843-4D7C-A694-175A1E068BBB}"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6B7EB6CC-B7A0-45D4-A87F-8EF479B7483F}"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C108AD5-D30C-4513-83C4-292C769F48D5}"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clubofrome.org/"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hearingvoices.com/webwork/bucky/fuller3.html#botleft" TargetMode="External"/><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census.gov/main/www/popclock.html"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unh.edu/ipssr/BTL.html"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hyperlink" Target="http://dieoff.org/page25.htm" TargetMode="Externa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www.millenniumassessment.org/en/Products.Synthesis.aspx" TargetMode="External"/><Relationship Id="rId2" Type="http://schemas.openxmlformats.org/officeDocument/2006/relationships/notesSlide" Target="../notesSlides/notesSlide53.xml"/><Relationship Id="rId1" Type="http://schemas.openxmlformats.org/officeDocument/2006/relationships/slideLayout" Target="../slideLayouts/slideLayout2.xml"/><Relationship Id="rId5" Type="http://schemas.openxmlformats.org/officeDocument/2006/relationships/hyperlink" Target="http://www.climatecrisis.net/" TargetMode="External"/><Relationship Id="rId4" Type="http://schemas.openxmlformats.org/officeDocument/2006/relationships/hyperlink" Target="http://www.un.org/millennium/sg/report/ch4.pdf" TargetMode="Externa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solidFill>
            <a:srgbClr val="C9D5C9"/>
          </a:solidFill>
        </p:spPr>
        <p:txBody>
          <a:bodyPr/>
          <a:lstStyle/>
          <a:p>
            <a:r>
              <a:rPr lang="en-US"/>
              <a:t>The Ecological Crisis</a:t>
            </a:r>
          </a:p>
        </p:txBody>
      </p:sp>
      <p:sp>
        <p:nvSpPr>
          <p:cNvPr id="2051" name="Rectangle 3"/>
          <p:cNvSpPr>
            <a:spLocks noGrp="1" noChangeArrowheads="1"/>
          </p:cNvSpPr>
          <p:nvPr>
            <p:ph type="subTitle" idx="1"/>
          </p:nvPr>
        </p:nvSpPr>
        <p:spPr>
          <a:solidFill>
            <a:schemeClr val="folHlink"/>
          </a:solidFill>
        </p:spPr>
        <p:txBody>
          <a:bodyPr/>
          <a:lstStyle/>
          <a:p>
            <a:r>
              <a:rPr lang="en-US"/>
              <a:t>Social Ecology: World Sustainability</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solidFill>
            <a:schemeClr val="folHlink"/>
          </a:solidFill>
        </p:spPr>
        <p:txBody>
          <a:bodyPr/>
          <a:lstStyle/>
          <a:p>
            <a:r>
              <a:rPr lang="en-US"/>
              <a:t>Paradigm Theory</a:t>
            </a:r>
          </a:p>
        </p:txBody>
      </p:sp>
      <p:sp>
        <p:nvSpPr>
          <p:cNvPr id="61443" name="Rectangle 3"/>
          <p:cNvSpPr>
            <a:spLocks noGrp="1" noChangeArrowheads="1"/>
          </p:cNvSpPr>
          <p:nvPr>
            <p:ph type="body" idx="1"/>
          </p:nvPr>
        </p:nvSpPr>
        <p:spPr>
          <a:xfrm>
            <a:off x="457200" y="1600200"/>
            <a:ext cx="8229600" cy="5105400"/>
          </a:xfrm>
          <a:solidFill>
            <a:schemeClr val="accent1"/>
          </a:solidFill>
        </p:spPr>
        <p:txBody>
          <a:bodyPr/>
          <a:lstStyle/>
          <a:p>
            <a:pPr>
              <a:lnSpc>
                <a:spcPct val="80000"/>
              </a:lnSpc>
            </a:pPr>
            <a:endParaRPr lang="en-US" sz="600"/>
          </a:p>
          <a:p>
            <a:pPr>
              <a:lnSpc>
                <a:spcPct val="80000"/>
              </a:lnSpc>
            </a:pPr>
            <a:r>
              <a:rPr lang="en-US" sz="2800"/>
              <a:t>Cultural Groups Develop “insider” views of the world---shared sets of assumptions, jargon, definitions, methods---that cause them to see the world similarly.</a:t>
            </a:r>
          </a:p>
          <a:p>
            <a:pPr>
              <a:lnSpc>
                <a:spcPct val="80000"/>
              </a:lnSpc>
            </a:pPr>
            <a:r>
              <a:rPr lang="en-US" sz="2800"/>
              <a:t>Resist change</a:t>
            </a:r>
          </a:p>
          <a:p>
            <a:pPr>
              <a:lnSpc>
                <a:spcPct val="80000"/>
              </a:lnSpc>
            </a:pPr>
            <a:r>
              <a:rPr lang="en-US" sz="2800"/>
              <a:t>Anomaly</a:t>
            </a:r>
          </a:p>
          <a:p>
            <a:pPr>
              <a:lnSpc>
                <a:spcPct val="80000"/>
              </a:lnSpc>
            </a:pPr>
            <a:r>
              <a:rPr lang="en-US" sz="2800"/>
              <a:t>Explanation</a:t>
            </a:r>
          </a:p>
          <a:p>
            <a:pPr>
              <a:lnSpc>
                <a:spcPct val="80000"/>
              </a:lnSpc>
            </a:pPr>
            <a:r>
              <a:rPr lang="en-US" sz="2800"/>
              <a:t>Crisis</a:t>
            </a:r>
          </a:p>
          <a:p>
            <a:pPr>
              <a:lnSpc>
                <a:spcPct val="80000"/>
              </a:lnSpc>
            </a:pPr>
            <a:r>
              <a:rPr lang="en-US" sz="2800"/>
              <a:t>Alternative Explanation</a:t>
            </a:r>
          </a:p>
          <a:p>
            <a:pPr>
              <a:lnSpc>
                <a:spcPct val="80000"/>
              </a:lnSpc>
            </a:pPr>
            <a:r>
              <a:rPr lang="en-US" sz="2800"/>
              <a:t>Defense</a:t>
            </a:r>
          </a:p>
          <a:p>
            <a:pPr>
              <a:lnSpc>
                <a:spcPct val="80000"/>
              </a:lnSpc>
            </a:pPr>
            <a:r>
              <a:rPr lang="en-US" sz="2800"/>
              <a:t>Revolution </a:t>
            </a:r>
            <a:endParaRPr lang="en-US" sz="600"/>
          </a:p>
          <a:p>
            <a:pPr>
              <a:lnSpc>
                <a:spcPct val="80000"/>
              </a:lnSpc>
            </a:pPr>
            <a:endParaRPr lang="en-US" sz="600"/>
          </a:p>
          <a:p>
            <a:pPr>
              <a:lnSpc>
                <a:spcPct val="80000"/>
              </a:lnSpc>
            </a:pPr>
            <a:endParaRPr lang="en-US" sz="600"/>
          </a:p>
          <a:p>
            <a:pPr>
              <a:lnSpc>
                <a:spcPct val="80000"/>
              </a:lnSpc>
            </a:pPr>
            <a:endParaRPr lang="en-US" sz="600"/>
          </a:p>
          <a:p>
            <a:pPr>
              <a:lnSpc>
                <a:spcPct val="80000"/>
              </a:lnSpc>
            </a:pPr>
            <a:endParaRPr lang="en-US" sz="200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solidFill>
            <a:schemeClr val="folHlink"/>
          </a:solidFill>
        </p:spPr>
        <p:txBody>
          <a:bodyPr/>
          <a:lstStyle/>
          <a:p>
            <a:r>
              <a:rPr lang="en-US"/>
              <a:t>Raising the Alarm in the 1960s </a:t>
            </a:r>
          </a:p>
        </p:txBody>
      </p:sp>
      <p:sp>
        <p:nvSpPr>
          <p:cNvPr id="3075" name="Rectangle 3"/>
          <p:cNvSpPr>
            <a:spLocks noGrp="1" noChangeArrowheads="1"/>
          </p:cNvSpPr>
          <p:nvPr>
            <p:ph type="body" idx="1"/>
          </p:nvPr>
        </p:nvSpPr>
        <p:spPr>
          <a:solidFill>
            <a:srgbClr val="C9D5C9"/>
          </a:solidFill>
        </p:spPr>
        <p:txBody>
          <a:bodyPr/>
          <a:lstStyle/>
          <a:p>
            <a:pPr>
              <a:lnSpc>
                <a:spcPct val="90000"/>
              </a:lnSpc>
              <a:buFontTx/>
              <a:buNone/>
            </a:pPr>
            <a:r>
              <a:rPr lang="en-US"/>
              <a:t>Murray Bookchin (aka Lewis Herbert) </a:t>
            </a:r>
            <a:r>
              <a:rPr lang="en-US" i="1"/>
              <a:t>Our Synthetic Environment</a:t>
            </a:r>
            <a:r>
              <a:rPr lang="en-US"/>
              <a:t>, 1962</a:t>
            </a:r>
          </a:p>
          <a:p>
            <a:pPr>
              <a:lnSpc>
                <a:spcPct val="90000"/>
              </a:lnSpc>
              <a:buFontTx/>
              <a:buNone/>
            </a:pPr>
            <a:r>
              <a:rPr lang="en-US">
                <a:latin typeface="Monotype Corsiva" pitchFamily="66" charset="0"/>
              </a:rPr>
              <a:t>“to suggest that pesticides, food additives, chemicalized agriculture, burgeoning urbanization and nuclear energy were harmful was regarded not merely as “reactionary” but as a national heresy” given the sentiment “characteristic of the country as a whole---the equating of progress with mindless growth and the technocratic ideal of `progress above all.’”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solidFill>
            <a:schemeClr val="folHlink"/>
          </a:solidFill>
        </p:spPr>
        <p:txBody>
          <a:bodyPr/>
          <a:lstStyle/>
          <a:p>
            <a:r>
              <a:rPr lang="en-US"/>
              <a:t>Raising the Alarm in the 1960s</a:t>
            </a:r>
          </a:p>
        </p:txBody>
      </p:sp>
      <p:sp>
        <p:nvSpPr>
          <p:cNvPr id="4099" name="Rectangle 3"/>
          <p:cNvSpPr>
            <a:spLocks noGrp="1" noChangeArrowheads="1"/>
          </p:cNvSpPr>
          <p:nvPr>
            <p:ph type="body" idx="1"/>
          </p:nvPr>
        </p:nvSpPr>
        <p:spPr>
          <a:solidFill>
            <a:srgbClr val="C9D5C9"/>
          </a:solidFill>
        </p:spPr>
        <p:txBody>
          <a:bodyPr/>
          <a:lstStyle/>
          <a:p>
            <a:pPr>
              <a:buFontTx/>
              <a:buNone/>
            </a:pPr>
            <a:r>
              <a:rPr lang="en-US"/>
              <a:t>Rachel Carson </a:t>
            </a:r>
            <a:r>
              <a:rPr lang="en-US" i="1"/>
              <a:t>Our Silent Spring</a:t>
            </a:r>
            <a:r>
              <a:rPr lang="en-US"/>
              <a:t> 1962</a:t>
            </a:r>
          </a:p>
          <a:p>
            <a:pPr>
              <a:buFontTx/>
              <a:buNone/>
            </a:pPr>
            <a:r>
              <a:rPr lang="en-US"/>
              <a:t>“</a:t>
            </a:r>
            <a:r>
              <a:rPr lang="en-US">
                <a:latin typeface="Monotype Corsiva" pitchFamily="66" charset="0"/>
              </a:rPr>
              <a:t>the controversy that exploded around Rachel Carson’s book….highlights the extent to which American public opinion, orchestrated by corporate interests and government agencies, adhered to a “grow or die” economic mentality and a domineering attitude toward the natural world</a:t>
            </a:r>
            <a:r>
              <a:rPr lang="en-US"/>
              <a:t>.” [Bookchin, X11]</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1" name="Picture 5" descr="http://www.btinternet.com/~fireballxl5/space/earth/pics/a17_h_148_22725.gif"/>
          <p:cNvPicPr>
            <a:picLocks noChangeAspect="1" noChangeArrowheads="1"/>
          </p:cNvPicPr>
          <p:nvPr/>
        </p:nvPicPr>
        <p:blipFill>
          <a:blip r:embed="rId3"/>
          <a:srcRect/>
          <a:stretch>
            <a:fillRect/>
          </a:stretch>
        </p:blipFill>
        <p:spPr bwMode="auto">
          <a:xfrm>
            <a:off x="1828800" y="614363"/>
            <a:ext cx="5486400" cy="56292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8" name="Picture 4"/>
          <p:cNvPicPr>
            <a:picLocks noChangeAspect="1" noChangeArrowheads="1"/>
          </p:cNvPicPr>
          <p:nvPr/>
        </p:nvPicPr>
        <p:blipFill>
          <a:blip r:embed="rId3"/>
          <a:srcRect/>
          <a:stretch>
            <a:fillRect/>
          </a:stretch>
        </p:blipFill>
        <p:spPr bwMode="auto">
          <a:xfrm>
            <a:off x="1524000" y="1143000"/>
            <a:ext cx="6096000" cy="4572000"/>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srcRect/>
          <a:stretch>
            <a:fillRect/>
          </a:stretch>
        </p:blipFill>
        <p:spPr bwMode="auto">
          <a:xfrm>
            <a:off x="0" y="-1219200"/>
            <a:ext cx="9144000" cy="807720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4" name="Picture 4" descr="graffic artists gone wild"/>
          <p:cNvPicPr>
            <a:picLocks noChangeAspect="1" noChangeArrowheads="1"/>
          </p:cNvPicPr>
          <p:nvPr/>
        </p:nvPicPr>
        <p:blipFill>
          <a:blip r:embed="rId3"/>
          <a:srcRect/>
          <a:stretch>
            <a:fillRect/>
          </a:stretch>
        </p:blipFill>
        <p:spPr bwMode="auto">
          <a:xfrm>
            <a:off x="0" y="768350"/>
            <a:ext cx="9144000" cy="523398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solidFill>
            <a:srgbClr val="F2F6A8"/>
          </a:solidFill>
        </p:spPr>
        <p:txBody>
          <a:bodyPr/>
          <a:lstStyle/>
          <a:p>
            <a:r>
              <a:rPr lang="en-US" sz="4000"/>
              <a:t>Limits to Growth 1972</a:t>
            </a:r>
            <a:br>
              <a:rPr lang="en-US" sz="4000"/>
            </a:br>
            <a:r>
              <a:rPr lang="en-US" sz="4000"/>
              <a:t>The Club of Rome</a:t>
            </a:r>
          </a:p>
        </p:txBody>
      </p:sp>
      <p:sp>
        <p:nvSpPr>
          <p:cNvPr id="5123" name="Rectangle 3"/>
          <p:cNvSpPr>
            <a:spLocks noGrp="1" noChangeArrowheads="1"/>
          </p:cNvSpPr>
          <p:nvPr>
            <p:ph type="body" idx="1"/>
          </p:nvPr>
        </p:nvSpPr>
        <p:spPr>
          <a:solidFill>
            <a:schemeClr val="folHlink"/>
          </a:solidFill>
        </p:spPr>
        <p:txBody>
          <a:bodyPr/>
          <a:lstStyle/>
          <a:p>
            <a:pPr>
              <a:lnSpc>
                <a:spcPct val="90000"/>
              </a:lnSpc>
              <a:buFontTx/>
              <a:buNone/>
            </a:pPr>
            <a:r>
              <a:rPr lang="en-US"/>
              <a:t>The world first confronts the reality that resources limits constrain growth.</a:t>
            </a:r>
          </a:p>
          <a:p>
            <a:pPr>
              <a:lnSpc>
                <a:spcPct val="90000"/>
              </a:lnSpc>
              <a:buFontTx/>
              <a:buNone/>
            </a:pPr>
            <a:r>
              <a:rPr lang="en-US"/>
              <a:t>The Club of Rome---an international organization of scholars, industrialists and scientists from 25 nations funded Denis and Donella Meadows to run a computer model projecting conditions in 2100 from known data 1900-1970. </a:t>
            </a:r>
            <a:r>
              <a:rPr lang="en-US">
                <a:hlinkClick r:id="rId3"/>
              </a:rPr>
              <a:t>http://www.clubofrome.org/</a:t>
            </a:r>
            <a:endParaRPr lang="en-US"/>
          </a:p>
          <a:p>
            <a:pPr>
              <a:lnSpc>
                <a:spcPct val="90000"/>
              </a:lnSpc>
              <a:buFontTx/>
              <a:buNone/>
            </a:pPr>
            <a:endParaRPr lang="en-US"/>
          </a:p>
          <a:p>
            <a:pPr>
              <a:lnSpc>
                <a:spcPct val="90000"/>
              </a:lnSpc>
              <a:buFontTx/>
              <a:buNone/>
            </a:pPr>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solidFill>
            <a:srgbClr val="F2F6A8"/>
          </a:solidFill>
        </p:spPr>
        <p:txBody>
          <a:bodyPr/>
          <a:lstStyle/>
          <a:p>
            <a:r>
              <a:rPr lang="en-US" sz="4000"/>
              <a:t>The World Model</a:t>
            </a:r>
            <a:br>
              <a:rPr lang="en-US" sz="4000"/>
            </a:br>
            <a:r>
              <a:rPr lang="en-US" sz="4000"/>
              <a:t>Jay Forrester MIT</a:t>
            </a:r>
          </a:p>
        </p:txBody>
      </p:sp>
      <p:sp>
        <p:nvSpPr>
          <p:cNvPr id="6147" name="Rectangle 3"/>
          <p:cNvSpPr>
            <a:spLocks noGrp="1" noChangeArrowheads="1"/>
          </p:cNvSpPr>
          <p:nvPr>
            <p:ph type="body" idx="1"/>
          </p:nvPr>
        </p:nvSpPr>
        <p:spPr>
          <a:solidFill>
            <a:schemeClr val="folHlink"/>
          </a:solidFill>
        </p:spPr>
        <p:txBody>
          <a:bodyPr/>
          <a:lstStyle/>
          <a:p>
            <a:r>
              <a:rPr lang="en-US" sz="2800"/>
              <a:t>Model complex systems and project outcomes given specified assumptions</a:t>
            </a:r>
          </a:p>
          <a:p>
            <a:r>
              <a:rPr lang="en-US" sz="2800"/>
              <a:t>Overcome humans’ limited ability to handle complexity and large number of variables.</a:t>
            </a:r>
          </a:p>
          <a:p>
            <a:r>
              <a:rPr lang="en-US" sz="2800"/>
              <a:t>Ex. Of simple linear extrapolation:</a:t>
            </a:r>
          </a:p>
          <a:p>
            <a:pPr lvl="1">
              <a:buFontTx/>
              <a:buNone/>
            </a:pPr>
            <a:r>
              <a:rPr lang="en-US" sz="2400"/>
              <a:t> Herman Kahn </a:t>
            </a:r>
            <a:r>
              <a:rPr lang="en-US" sz="2400" i="1"/>
              <a:t>The Year 2000</a:t>
            </a:r>
            <a:r>
              <a:rPr lang="en-US" sz="2400"/>
              <a:t> (Hudson Institute) failed to anticipate energy, pollution or population problems. Assumed economic and technological growth would handle all problems.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solidFill>
            <a:srgbClr val="F2F6A8"/>
          </a:solidFill>
        </p:spPr>
        <p:txBody>
          <a:bodyPr/>
          <a:lstStyle/>
          <a:p>
            <a:r>
              <a:rPr lang="en-US" sz="4000"/>
              <a:t>Modeling Complex Systems Cont.</a:t>
            </a:r>
          </a:p>
        </p:txBody>
      </p:sp>
      <p:sp>
        <p:nvSpPr>
          <p:cNvPr id="7171" name="Rectangle 3"/>
          <p:cNvSpPr>
            <a:spLocks noGrp="1" noChangeArrowheads="1"/>
          </p:cNvSpPr>
          <p:nvPr>
            <p:ph type="body" idx="1"/>
          </p:nvPr>
        </p:nvSpPr>
        <p:spPr>
          <a:solidFill>
            <a:schemeClr val="folHlink"/>
          </a:solidFill>
        </p:spPr>
        <p:txBody>
          <a:bodyPr/>
          <a:lstStyle/>
          <a:p>
            <a:pPr>
              <a:buFontTx/>
              <a:buNone/>
            </a:pPr>
            <a:r>
              <a:rPr lang="en-US" sz="2800"/>
              <a:t>Complex systems have multiple feedback loops</a:t>
            </a:r>
          </a:p>
          <a:p>
            <a:r>
              <a:rPr lang="en-US" sz="2800"/>
              <a:t>Short run, linear decision making fails to anticipate unexpected results </a:t>
            </a:r>
          </a:p>
          <a:p>
            <a:pPr>
              <a:buFontTx/>
              <a:buNone/>
            </a:pPr>
            <a:r>
              <a:rPr lang="en-US" sz="2800"/>
              <a:t>	ex. Iron rule of highways.</a:t>
            </a:r>
          </a:p>
          <a:p>
            <a:r>
              <a:rPr lang="en-US" sz="2800"/>
              <a:t>each variable affects all</a:t>
            </a:r>
          </a:p>
          <a:p>
            <a:r>
              <a:rPr lang="en-US" sz="2800"/>
              <a:t>Synergistic interactions 2 + 2 = 5 </a:t>
            </a:r>
          </a:p>
          <a:p>
            <a:pPr lvl="1"/>
            <a:r>
              <a:rPr lang="en-US" sz="2400"/>
              <a:t>ex. Drug interactions</a:t>
            </a:r>
          </a:p>
          <a:p>
            <a:r>
              <a:rPr lang="en-US" sz="2800"/>
              <a:t>Time Delay </a:t>
            </a:r>
          </a:p>
          <a:p>
            <a:pPr lvl="1"/>
            <a:r>
              <a:rPr lang="en-US" sz="2400"/>
              <a:t>ex. Ozone hole, climate change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solidFill>
            <a:srgbClr val="F2F6A8"/>
          </a:solidFill>
        </p:spPr>
        <p:txBody>
          <a:bodyPr/>
          <a:lstStyle/>
          <a:p>
            <a:r>
              <a:rPr lang="en-US" sz="4000"/>
              <a:t>Modeling Complex Systems Cont.</a:t>
            </a:r>
          </a:p>
        </p:txBody>
      </p:sp>
      <p:sp>
        <p:nvSpPr>
          <p:cNvPr id="63491" name="Rectangle 3"/>
          <p:cNvSpPr>
            <a:spLocks noGrp="1" noChangeArrowheads="1"/>
          </p:cNvSpPr>
          <p:nvPr>
            <p:ph type="body" idx="1"/>
          </p:nvPr>
        </p:nvSpPr>
        <p:spPr>
          <a:solidFill>
            <a:schemeClr val="folHlink"/>
          </a:solidFill>
        </p:spPr>
        <p:txBody>
          <a:bodyPr/>
          <a:lstStyle/>
          <a:p>
            <a:r>
              <a:rPr lang="en-US"/>
              <a:t>Von Bertalanffy---General Systems Theory</a:t>
            </a:r>
          </a:p>
        </p:txBody>
      </p:sp>
      <p:grpSp>
        <p:nvGrpSpPr>
          <p:cNvPr id="63492" name="Group 4"/>
          <p:cNvGrpSpPr>
            <a:grpSpLocks noChangeAspect="1"/>
          </p:cNvGrpSpPr>
          <p:nvPr/>
        </p:nvGrpSpPr>
        <p:grpSpPr bwMode="auto">
          <a:xfrm>
            <a:off x="1752600" y="2362200"/>
            <a:ext cx="5486400" cy="3200400"/>
            <a:chOff x="2112" y="834"/>
            <a:chExt cx="7200" cy="4320"/>
          </a:xfrm>
        </p:grpSpPr>
        <p:sp>
          <p:nvSpPr>
            <p:cNvPr id="63493" name="AutoShape 5"/>
            <p:cNvSpPr>
              <a:spLocks noChangeAspect="1" noChangeArrowheads="1"/>
            </p:cNvSpPr>
            <p:nvPr/>
          </p:nvSpPr>
          <p:spPr bwMode="auto">
            <a:xfrm>
              <a:off x="2112" y="834"/>
              <a:ext cx="7200" cy="4320"/>
            </a:xfrm>
            <a:prstGeom prst="rect">
              <a:avLst/>
            </a:prstGeom>
            <a:noFill/>
            <a:ln w="9525">
              <a:noFill/>
              <a:miter lim="800000"/>
              <a:headEnd/>
              <a:tailEnd/>
            </a:ln>
          </p:spPr>
          <p:txBody>
            <a:bodyPr/>
            <a:lstStyle/>
            <a:p>
              <a:endParaRPr lang="en-US"/>
            </a:p>
          </p:txBody>
        </p:sp>
        <p:sp>
          <p:nvSpPr>
            <p:cNvPr id="63494" name="Rectangle 6"/>
            <p:cNvSpPr>
              <a:spLocks noChangeArrowheads="1"/>
            </p:cNvSpPr>
            <p:nvPr/>
          </p:nvSpPr>
          <p:spPr bwMode="auto">
            <a:xfrm>
              <a:off x="4812" y="2840"/>
              <a:ext cx="1200" cy="1234"/>
            </a:xfrm>
            <a:prstGeom prst="rect">
              <a:avLst/>
            </a:prstGeom>
            <a:solidFill>
              <a:srgbClr val="FFFFFF"/>
            </a:solidFill>
            <a:ln w="9525">
              <a:solidFill>
                <a:srgbClr val="000000"/>
              </a:solidFill>
              <a:miter lim="800000"/>
              <a:headEnd/>
              <a:tailEnd/>
            </a:ln>
          </p:spPr>
          <p:txBody>
            <a:bodyPr/>
            <a:lstStyle/>
            <a:p>
              <a:endParaRPr lang="en-US"/>
            </a:p>
          </p:txBody>
        </p:sp>
        <p:sp>
          <p:nvSpPr>
            <p:cNvPr id="63495" name="Rectangle 7"/>
            <p:cNvSpPr>
              <a:spLocks noChangeArrowheads="1"/>
            </p:cNvSpPr>
            <p:nvPr/>
          </p:nvSpPr>
          <p:spPr bwMode="auto">
            <a:xfrm>
              <a:off x="4812" y="2840"/>
              <a:ext cx="1200" cy="1234"/>
            </a:xfrm>
            <a:prstGeom prst="rect">
              <a:avLst/>
            </a:prstGeom>
            <a:solidFill>
              <a:srgbClr val="FFFFFF"/>
            </a:solidFill>
            <a:ln w="76200">
              <a:solidFill>
                <a:srgbClr val="000000"/>
              </a:solidFill>
              <a:miter lim="800000"/>
              <a:headEnd/>
              <a:tailEnd/>
            </a:ln>
          </p:spPr>
          <p:txBody>
            <a:bodyPr/>
            <a:lstStyle/>
            <a:p>
              <a:endParaRPr lang="en-US"/>
            </a:p>
          </p:txBody>
        </p:sp>
        <p:sp>
          <p:nvSpPr>
            <p:cNvPr id="63496" name="Line 8"/>
            <p:cNvSpPr>
              <a:spLocks noChangeShapeType="1"/>
            </p:cNvSpPr>
            <p:nvPr/>
          </p:nvSpPr>
          <p:spPr bwMode="auto">
            <a:xfrm>
              <a:off x="6312" y="3457"/>
              <a:ext cx="600" cy="0"/>
            </a:xfrm>
            <a:prstGeom prst="line">
              <a:avLst/>
            </a:prstGeom>
            <a:noFill/>
            <a:ln w="76200">
              <a:solidFill>
                <a:srgbClr val="000000"/>
              </a:solidFill>
              <a:round/>
              <a:headEnd/>
              <a:tailEnd type="triangle" w="med" len="med"/>
            </a:ln>
          </p:spPr>
          <p:txBody>
            <a:bodyPr/>
            <a:lstStyle/>
            <a:p>
              <a:endParaRPr lang="en-US"/>
            </a:p>
          </p:txBody>
        </p:sp>
        <p:sp>
          <p:nvSpPr>
            <p:cNvPr id="63497" name="Line 9"/>
            <p:cNvSpPr>
              <a:spLocks noChangeShapeType="1"/>
            </p:cNvSpPr>
            <p:nvPr/>
          </p:nvSpPr>
          <p:spPr bwMode="auto">
            <a:xfrm>
              <a:off x="3312" y="3457"/>
              <a:ext cx="900" cy="0"/>
            </a:xfrm>
            <a:prstGeom prst="line">
              <a:avLst/>
            </a:prstGeom>
            <a:noFill/>
            <a:ln w="76200">
              <a:solidFill>
                <a:srgbClr val="000000"/>
              </a:solidFill>
              <a:round/>
              <a:headEnd/>
              <a:tailEnd type="triangle" w="med" len="med"/>
            </a:ln>
          </p:spPr>
          <p:txBody>
            <a:bodyPr/>
            <a:lstStyle/>
            <a:p>
              <a:endParaRPr lang="en-US"/>
            </a:p>
          </p:txBody>
        </p:sp>
        <p:sp>
          <p:nvSpPr>
            <p:cNvPr id="63498" name="Line 10"/>
            <p:cNvSpPr>
              <a:spLocks noChangeShapeType="1"/>
            </p:cNvSpPr>
            <p:nvPr/>
          </p:nvSpPr>
          <p:spPr bwMode="auto">
            <a:xfrm>
              <a:off x="6612" y="4074"/>
              <a:ext cx="0" cy="617"/>
            </a:xfrm>
            <a:prstGeom prst="line">
              <a:avLst/>
            </a:prstGeom>
            <a:noFill/>
            <a:ln w="76200">
              <a:solidFill>
                <a:srgbClr val="000000"/>
              </a:solidFill>
              <a:round/>
              <a:headEnd/>
              <a:tailEnd type="triangle" w="med" len="med"/>
            </a:ln>
          </p:spPr>
          <p:txBody>
            <a:bodyPr/>
            <a:lstStyle/>
            <a:p>
              <a:endParaRPr lang="en-US"/>
            </a:p>
          </p:txBody>
        </p:sp>
        <p:sp>
          <p:nvSpPr>
            <p:cNvPr id="63499" name="Line 11"/>
            <p:cNvSpPr>
              <a:spLocks noChangeShapeType="1"/>
            </p:cNvSpPr>
            <p:nvPr/>
          </p:nvSpPr>
          <p:spPr bwMode="auto">
            <a:xfrm flipH="1">
              <a:off x="4812" y="4691"/>
              <a:ext cx="1200" cy="0"/>
            </a:xfrm>
            <a:prstGeom prst="line">
              <a:avLst/>
            </a:prstGeom>
            <a:noFill/>
            <a:ln w="76200">
              <a:solidFill>
                <a:srgbClr val="000000"/>
              </a:solidFill>
              <a:round/>
              <a:headEnd/>
              <a:tailEnd type="triangle" w="med" len="med"/>
            </a:ln>
          </p:spPr>
          <p:txBody>
            <a:bodyPr/>
            <a:lstStyle/>
            <a:p>
              <a:endParaRPr lang="en-US"/>
            </a:p>
          </p:txBody>
        </p:sp>
        <p:sp>
          <p:nvSpPr>
            <p:cNvPr id="63500" name="Line 12"/>
            <p:cNvSpPr>
              <a:spLocks noChangeShapeType="1"/>
            </p:cNvSpPr>
            <p:nvPr/>
          </p:nvSpPr>
          <p:spPr bwMode="auto">
            <a:xfrm flipV="1">
              <a:off x="3762" y="4074"/>
              <a:ext cx="0" cy="771"/>
            </a:xfrm>
            <a:prstGeom prst="line">
              <a:avLst/>
            </a:prstGeom>
            <a:noFill/>
            <a:ln w="76200">
              <a:solidFill>
                <a:srgbClr val="000000"/>
              </a:solidFill>
              <a:round/>
              <a:headEnd/>
              <a:tailEnd type="triangle" w="med" len="med"/>
            </a:ln>
          </p:spPr>
          <p:txBody>
            <a:bodyPr/>
            <a:lstStyle/>
            <a:p>
              <a:endParaRPr lang="en-US"/>
            </a:p>
          </p:txBody>
        </p:sp>
        <p:sp>
          <p:nvSpPr>
            <p:cNvPr id="63501" name="Text Box 13"/>
            <p:cNvSpPr txBox="1">
              <a:spLocks noChangeArrowheads="1"/>
            </p:cNvSpPr>
            <p:nvPr/>
          </p:nvSpPr>
          <p:spPr bwMode="auto">
            <a:xfrm>
              <a:off x="4812" y="2068"/>
              <a:ext cx="1200" cy="463"/>
            </a:xfrm>
            <a:prstGeom prst="rect">
              <a:avLst/>
            </a:prstGeom>
            <a:solidFill>
              <a:srgbClr val="FFFFFF"/>
            </a:solidFill>
            <a:ln w="9525">
              <a:solidFill>
                <a:srgbClr val="000000"/>
              </a:solidFill>
              <a:miter lim="800000"/>
              <a:headEnd/>
              <a:tailEnd/>
            </a:ln>
          </p:spPr>
          <p:txBody>
            <a:bodyPr/>
            <a:lstStyle/>
            <a:p>
              <a:r>
                <a:rPr lang="en-US" sz="1200"/>
                <a:t>Through-put</a:t>
              </a:r>
              <a:endParaRPr lang="en-US"/>
            </a:p>
          </p:txBody>
        </p:sp>
        <p:sp>
          <p:nvSpPr>
            <p:cNvPr id="63502" name="Text Box 14"/>
            <p:cNvSpPr txBox="1">
              <a:spLocks noChangeArrowheads="1"/>
            </p:cNvSpPr>
            <p:nvPr/>
          </p:nvSpPr>
          <p:spPr bwMode="auto">
            <a:xfrm>
              <a:off x="6612" y="2377"/>
              <a:ext cx="1200" cy="463"/>
            </a:xfrm>
            <a:prstGeom prst="rect">
              <a:avLst/>
            </a:prstGeom>
            <a:solidFill>
              <a:srgbClr val="FFFFFF"/>
            </a:solidFill>
            <a:ln w="9525">
              <a:solidFill>
                <a:srgbClr val="000000"/>
              </a:solidFill>
              <a:miter lim="800000"/>
              <a:headEnd/>
              <a:tailEnd/>
            </a:ln>
          </p:spPr>
          <p:txBody>
            <a:bodyPr/>
            <a:lstStyle/>
            <a:p>
              <a:r>
                <a:rPr lang="en-US" sz="1200"/>
                <a:t>output</a:t>
              </a:r>
              <a:endParaRPr lang="en-US"/>
            </a:p>
          </p:txBody>
        </p:sp>
        <p:sp>
          <p:nvSpPr>
            <p:cNvPr id="63503" name="Text Box 15"/>
            <p:cNvSpPr txBox="1">
              <a:spLocks noChangeArrowheads="1"/>
            </p:cNvSpPr>
            <p:nvPr/>
          </p:nvSpPr>
          <p:spPr bwMode="auto">
            <a:xfrm>
              <a:off x="3312" y="2377"/>
              <a:ext cx="1200" cy="463"/>
            </a:xfrm>
            <a:prstGeom prst="rect">
              <a:avLst/>
            </a:prstGeom>
            <a:solidFill>
              <a:srgbClr val="FFFFFF"/>
            </a:solidFill>
            <a:ln w="9525">
              <a:solidFill>
                <a:srgbClr val="000000"/>
              </a:solidFill>
              <a:miter lim="800000"/>
              <a:headEnd/>
              <a:tailEnd/>
            </a:ln>
          </p:spPr>
          <p:txBody>
            <a:bodyPr/>
            <a:lstStyle/>
            <a:p>
              <a:r>
                <a:rPr lang="en-US" sz="1200"/>
                <a:t>input</a:t>
              </a:r>
              <a:endParaRPr lang="en-US"/>
            </a:p>
          </p:txBody>
        </p:sp>
        <p:sp>
          <p:nvSpPr>
            <p:cNvPr id="63504" name="Text Box 16"/>
            <p:cNvSpPr txBox="1">
              <a:spLocks noChangeArrowheads="1"/>
            </p:cNvSpPr>
            <p:nvPr/>
          </p:nvSpPr>
          <p:spPr bwMode="auto">
            <a:xfrm>
              <a:off x="4812" y="834"/>
              <a:ext cx="1350" cy="926"/>
            </a:xfrm>
            <a:prstGeom prst="rect">
              <a:avLst/>
            </a:prstGeom>
            <a:solidFill>
              <a:srgbClr val="FFFFFF"/>
            </a:solidFill>
            <a:ln w="9525">
              <a:solidFill>
                <a:srgbClr val="000000"/>
              </a:solidFill>
              <a:miter lim="800000"/>
              <a:headEnd/>
              <a:tailEnd/>
            </a:ln>
          </p:spPr>
          <p:txBody>
            <a:bodyPr/>
            <a:lstStyle/>
            <a:p>
              <a:r>
                <a:rPr lang="en-US" sz="1200"/>
                <a:t>SYSTEM:</a:t>
              </a:r>
            </a:p>
            <a:p>
              <a:r>
                <a:rPr lang="en-US" sz="1200"/>
                <a:t>CLOSED</a:t>
              </a:r>
            </a:p>
            <a:p>
              <a:r>
                <a:rPr lang="en-US" sz="1200"/>
                <a:t>OR OPEN</a:t>
              </a:r>
              <a:endParaRPr lang="en-US"/>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62" name="Rectangle 34"/>
          <p:cNvSpPr>
            <a:spLocks noGrp="1" noChangeArrowheads="1"/>
          </p:cNvSpPr>
          <p:nvPr>
            <p:ph type="title"/>
          </p:nvPr>
        </p:nvSpPr>
        <p:spPr>
          <a:xfrm>
            <a:off x="228600" y="0"/>
            <a:ext cx="8686800" cy="1600200"/>
          </a:xfrm>
          <a:solidFill>
            <a:srgbClr val="F2F6A8"/>
          </a:solidFill>
        </p:spPr>
        <p:txBody>
          <a:bodyPr/>
          <a:lstStyle/>
          <a:p>
            <a:r>
              <a:rPr lang="en-US" sz="4000"/>
              <a:t>Buckminister Fuller:</a:t>
            </a:r>
            <a:br>
              <a:rPr lang="en-US" sz="4000"/>
            </a:br>
            <a:r>
              <a:rPr lang="en-US" sz="2000"/>
              <a:t>“Make the world work, for 100% of humanity, in the shortest possible time, through spontaneous cooperation, without ecological offense or the disadvantage of anyone.”</a:t>
            </a:r>
          </a:p>
        </p:txBody>
      </p:sp>
      <p:sp>
        <p:nvSpPr>
          <p:cNvPr id="124966" name="Rectangle 38"/>
          <p:cNvSpPr>
            <a:spLocks noGrp="1" noChangeArrowheads="1"/>
          </p:cNvSpPr>
          <p:nvPr>
            <p:ph type="body" sz="half" idx="1"/>
          </p:nvPr>
        </p:nvSpPr>
        <p:spPr>
          <a:xfrm>
            <a:off x="457200" y="1752600"/>
            <a:ext cx="4038600" cy="4525963"/>
          </a:xfrm>
          <a:solidFill>
            <a:schemeClr val="folHlink"/>
          </a:solidFill>
        </p:spPr>
        <p:txBody>
          <a:bodyPr/>
          <a:lstStyle/>
          <a:p>
            <a:pPr>
              <a:buFontTx/>
              <a:buNone/>
            </a:pPr>
            <a:r>
              <a:rPr lang="en-US" sz="2800"/>
              <a:t>  Operating Manual for     Spaceship Earth 1963</a:t>
            </a:r>
          </a:p>
          <a:p>
            <a:pPr>
              <a:buFontTx/>
              <a:buNone/>
            </a:pPr>
            <a:r>
              <a:rPr lang="en-US" sz="2800"/>
              <a:t>Dymaxion and Geodesic Dome</a:t>
            </a:r>
          </a:p>
          <a:p>
            <a:pPr>
              <a:buFontTx/>
              <a:buNone/>
            </a:pPr>
            <a:r>
              <a:rPr lang="en-US" sz="1400">
                <a:hlinkClick r:id="rId3"/>
              </a:rPr>
              <a:t>http://www.hearingvoices.com/webwork/bucky/fuller3.html#botleft</a:t>
            </a:r>
            <a:endParaRPr lang="en-US" sz="1400"/>
          </a:p>
          <a:p>
            <a:pPr>
              <a:buFontTx/>
              <a:buNone/>
            </a:pPr>
            <a:endParaRPr lang="en-US" sz="1400"/>
          </a:p>
          <a:p>
            <a:endParaRPr lang="en-US" sz="1400"/>
          </a:p>
          <a:p>
            <a:endParaRPr lang="en-US" sz="2800"/>
          </a:p>
          <a:p>
            <a:endParaRPr lang="en-US" sz="2800"/>
          </a:p>
        </p:txBody>
      </p:sp>
      <p:pic>
        <p:nvPicPr>
          <p:cNvPr id="124961" name="Picture 33"/>
          <p:cNvPicPr>
            <a:picLocks noChangeAspect="1" noChangeArrowheads="1"/>
          </p:cNvPicPr>
          <p:nvPr>
            <p:ph idx="4294967295"/>
          </p:nvPr>
        </p:nvPicPr>
        <p:blipFill>
          <a:blip r:embed="rId4"/>
          <a:srcRect/>
          <a:stretch>
            <a:fillRect/>
          </a:stretch>
        </p:blipFill>
        <p:spPr>
          <a:xfrm>
            <a:off x="609600" y="4114800"/>
            <a:ext cx="3733800" cy="1600200"/>
          </a:xfrm>
          <a:noFill/>
          <a:ln/>
        </p:spPr>
      </p:pic>
      <p:sp>
        <p:nvSpPr>
          <p:cNvPr id="124964" name="Text Box 36"/>
          <p:cNvSpPr txBox="1">
            <a:spLocks noChangeArrowheads="1"/>
          </p:cNvSpPr>
          <p:nvPr/>
        </p:nvSpPr>
        <p:spPr bwMode="auto">
          <a:xfrm>
            <a:off x="685800" y="3352800"/>
            <a:ext cx="8153400" cy="366713"/>
          </a:xfrm>
          <a:prstGeom prst="rect">
            <a:avLst/>
          </a:prstGeom>
          <a:noFill/>
          <a:ln w="9525">
            <a:noFill/>
            <a:miter lim="800000"/>
            <a:headEnd/>
            <a:tailEnd/>
          </a:ln>
          <a:effectLst/>
        </p:spPr>
        <p:txBody>
          <a:bodyPr>
            <a:spAutoFit/>
          </a:bodyPr>
          <a:lstStyle/>
          <a:p>
            <a:endParaRPr lang="en-US"/>
          </a:p>
        </p:txBody>
      </p:sp>
      <p:sp>
        <p:nvSpPr>
          <p:cNvPr id="124965" name="Text Box 37"/>
          <p:cNvSpPr txBox="1">
            <a:spLocks noChangeArrowheads="1"/>
          </p:cNvSpPr>
          <p:nvPr/>
        </p:nvSpPr>
        <p:spPr bwMode="auto">
          <a:xfrm>
            <a:off x="2971800" y="3048000"/>
            <a:ext cx="6629400" cy="366713"/>
          </a:xfrm>
          <a:prstGeom prst="rect">
            <a:avLst/>
          </a:prstGeom>
          <a:noFill/>
          <a:ln w="9525">
            <a:noFill/>
            <a:miter lim="800000"/>
            <a:headEnd/>
            <a:tailEnd/>
          </a:ln>
          <a:effectLst/>
        </p:spPr>
        <p:txBody>
          <a:bodyPr>
            <a:spAutoFit/>
          </a:bodyPr>
          <a:lstStyle/>
          <a:p>
            <a:endParaRPr lang="en-US"/>
          </a:p>
        </p:txBody>
      </p:sp>
      <p:pic>
        <p:nvPicPr>
          <p:cNvPr id="124967" name="Picture 39"/>
          <p:cNvPicPr>
            <a:picLocks noChangeAspect="1" noChangeArrowheads="1"/>
          </p:cNvPicPr>
          <p:nvPr>
            <p:ph sz="half" idx="2"/>
          </p:nvPr>
        </p:nvPicPr>
        <p:blipFill>
          <a:blip r:embed="rId5"/>
          <a:srcRect/>
          <a:stretch>
            <a:fillRect/>
          </a:stretch>
        </p:blipFill>
        <p:spPr>
          <a:xfrm>
            <a:off x="4953000" y="1752600"/>
            <a:ext cx="3640138" cy="4465638"/>
          </a:xfrm>
          <a:noFill/>
          <a:ln/>
        </p:spPr>
      </p:pic>
      <p:sp>
        <p:nvSpPr>
          <p:cNvPr id="124969" name="Rectangle 41"/>
          <p:cNvSpPr>
            <a:spLocks noChangeArrowheads="1"/>
          </p:cNvSpPr>
          <p:nvPr/>
        </p:nvSpPr>
        <p:spPr bwMode="auto">
          <a:xfrm>
            <a:off x="5715000" y="6324600"/>
            <a:ext cx="2012950" cy="366713"/>
          </a:xfrm>
          <a:prstGeom prst="rect">
            <a:avLst/>
          </a:prstGeom>
          <a:noFill/>
          <a:ln w="9525">
            <a:noFill/>
            <a:miter lim="800000"/>
            <a:headEnd/>
            <a:tailEnd/>
          </a:ln>
          <a:effectLst/>
        </p:spPr>
        <p:txBody>
          <a:bodyPr wrap="none">
            <a:spAutoFit/>
          </a:bodyPr>
          <a:lstStyle/>
          <a:p>
            <a:r>
              <a:rPr lang="en-US"/>
              <a:t>http://www.bfi.org/</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solidFill>
            <a:srgbClr val="F2F6A8"/>
          </a:solidFill>
        </p:spPr>
        <p:txBody>
          <a:bodyPr/>
          <a:lstStyle/>
          <a:p>
            <a:r>
              <a:rPr lang="en-US" sz="4000"/>
              <a:t>Forrester Assumed that Social Systems:</a:t>
            </a:r>
          </a:p>
        </p:txBody>
      </p:sp>
      <p:sp>
        <p:nvSpPr>
          <p:cNvPr id="35843" name="Rectangle 3"/>
          <p:cNvSpPr>
            <a:spLocks noGrp="1" noChangeArrowheads="1"/>
          </p:cNvSpPr>
          <p:nvPr>
            <p:ph type="body" idx="1"/>
          </p:nvPr>
        </p:nvSpPr>
        <p:spPr>
          <a:solidFill>
            <a:schemeClr val="folHlink"/>
          </a:solidFill>
        </p:spPr>
        <p:txBody>
          <a:bodyPr/>
          <a:lstStyle/>
          <a:p>
            <a:r>
              <a:rPr lang="en-US" sz="2800"/>
              <a:t>Engage in counterintuitive behavior</a:t>
            </a:r>
          </a:p>
          <a:p>
            <a:r>
              <a:rPr lang="en-US" sz="2800"/>
              <a:t>The welfare of the system may be contradicted by subsystems with different goals</a:t>
            </a:r>
          </a:p>
          <a:p>
            <a:r>
              <a:rPr lang="en-US" sz="2800"/>
              <a:t>The actions of one subsystem affect all</a:t>
            </a:r>
          </a:p>
          <a:p>
            <a:r>
              <a:rPr lang="en-US" sz="2800"/>
              <a:t>Short term improvements conflict with long term perspectives because consequences invariably lead to degradation</a:t>
            </a:r>
          </a:p>
          <a:p>
            <a:r>
              <a:rPr lang="en-US" sz="2800"/>
              <a:t>Are insensitive to policy changes intended to change the system’s behavior.</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solidFill>
            <a:srgbClr val="F2F6A8"/>
          </a:solidFill>
        </p:spPr>
        <p:txBody>
          <a:bodyPr/>
          <a:lstStyle/>
          <a:p>
            <a:r>
              <a:rPr lang="en-US" sz="4000"/>
              <a:t>System Dynamic Computer Modeling</a:t>
            </a:r>
          </a:p>
        </p:txBody>
      </p:sp>
      <p:sp>
        <p:nvSpPr>
          <p:cNvPr id="8195" name="Rectangle 3"/>
          <p:cNvSpPr>
            <a:spLocks noGrp="1" noChangeArrowheads="1"/>
          </p:cNvSpPr>
          <p:nvPr>
            <p:ph type="body" idx="1"/>
          </p:nvPr>
        </p:nvSpPr>
        <p:spPr>
          <a:solidFill>
            <a:schemeClr val="folHlink"/>
          </a:solidFill>
        </p:spPr>
        <p:txBody>
          <a:bodyPr/>
          <a:lstStyle/>
          <a:p>
            <a:pPr>
              <a:lnSpc>
                <a:spcPct val="80000"/>
              </a:lnSpc>
              <a:buFontTx/>
              <a:buNone/>
            </a:pPr>
            <a:r>
              <a:rPr lang="en-US" sz="2800"/>
              <a:t>Assume key variables, trends and weighting of factors plus interactive factors.</a:t>
            </a:r>
          </a:p>
          <a:p>
            <a:pPr>
              <a:lnSpc>
                <a:spcPct val="80000"/>
              </a:lnSpc>
              <a:buFontTx/>
              <a:buNone/>
            </a:pPr>
            <a:r>
              <a:rPr lang="en-US" sz="2800"/>
              <a:t>Use mathematical equations to simulate multiple interactions and non-linear relations among variables.</a:t>
            </a:r>
          </a:p>
          <a:p>
            <a:pPr>
              <a:lnSpc>
                <a:spcPct val="80000"/>
              </a:lnSpc>
              <a:buFontTx/>
              <a:buNone/>
            </a:pPr>
            <a:r>
              <a:rPr lang="en-US" sz="2800"/>
              <a:t>Clearly specify assumptions.</a:t>
            </a:r>
          </a:p>
          <a:p>
            <a:pPr>
              <a:lnSpc>
                <a:spcPct val="80000"/>
              </a:lnSpc>
              <a:buFontTx/>
              <a:buNone/>
            </a:pPr>
            <a:r>
              <a:rPr lang="en-US" sz="2800"/>
              <a:t>Can change assumptions as new information comes to light. Test different scenarios.</a:t>
            </a:r>
          </a:p>
          <a:p>
            <a:pPr>
              <a:lnSpc>
                <a:spcPct val="80000"/>
              </a:lnSpc>
              <a:buFontTx/>
              <a:buNone/>
            </a:pPr>
            <a:r>
              <a:rPr lang="en-US" sz="2800"/>
              <a:t>Not predicting the future but projecting current trends to see consequences and allow for correction.</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solidFill>
            <a:srgbClr val="F2F6A8"/>
          </a:solidFill>
        </p:spPr>
        <p:txBody>
          <a:bodyPr/>
          <a:lstStyle/>
          <a:p>
            <a:r>
              <a:rPr lang="en-US" sz="4000"/>
              <a:t>5 Key Variables Dynamically Interacted </a:t>
            </a:r>
          </a:p>
        </p:txBody>
      </p:sp>
      <p:sp>
        <p:nvSpPr>
          <p:cNvPr id="9219" name="Rectangle 3"/>
          <p:cNvSpPr>
            <a:spLocks noGrp="1" noChangeArrowheads="1"/>
          </p:cNvSpPr>
          <p:nvPr>
            <p:ph type="body" idx="1"/>
          </p:nvPr>
        </p:nvSpPr>
        <p:spPr>
          <a:solidFill>
            <a:schemeClr val="folHlink"/>
          </a:solidFill>
        </p:spPr>
        <p:txBody>
          <a:bodyPr/>
          <a:lstStyle/>
          <a:p>
            <a:r>
              <a:rPr lang="en-US"/>
              <a:t>Population</a:t>
            </a:r>
          </a:p>
          <a:p>
            <a:r>
              <a:rPr lang="en-US"/>
              <a:t>Pollution</a:t>
            </a:r>
          </a:p>
          <a:p>
            <a:r>
              <a:rPr lang="en-US"/>
              <a:t>Natural Resources</a:t>
            </a:r>
          </a:p>
          <a:p>
            <a:r>
              <a:rPr lang="en-US"/>
              <a:t>Industrial Output per capita</a:t>
            </a:r>
          </a:p>
          <a:p>
            <a:r>
              <a:rPr lang="en-US"/>
              <a:t>Food per capita</a:t>
            </a:r>
          </a:p>
          <a:p>
            <a:pPr>
              <a:buFontTx/>
              <a:buNone/>
            </a:pP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solidFill>
            <a:srgbClr val="F2F6A8"/>
          </a:solidFill>
        </p:spPr>
        <p:txBody>
          <a:bodyPr/>
          <a:lstStyle/>
          <a:p>
            <a:r>
              <a:rPr lang="en-US"/>
              <a:t>Limitations</a:t>
            </a:r>
          </a:p>
        </p:txBody>
      </p:sp>
      <p:sp>
        <p:nvSpPr>
          <p:cNvPr id="10243" name="Rectangle 3"/>
          <p:cNvSpPr>
            <a:spLocks noGrp="1" noChangeArrowheads="1"/>
          </p:cNvSpPr>
          <p:nvPr>
            <p:ph type="body" idx="1"/>
          </p:nvPr>
        </p:nvSpPr>
        <p:spPr>
          <a:solidFill>
            <a:schemeClr val="folHlink"/>
          </a:solidFill>
        </p:spPr>
        <p:txBody>
          <a:bodyPr/>
          <a:lstStyle/>
          <a:p>
            <a:pPr>
              <a:buFontTx/>
              <a:buNone/>
            </a:pPr>
            <a:r>
              <a:rPr lang="en-US"/>
              <a:t>Crude---ex. Pollution omitted many types of pollution and focused only on long lived types.</a:t>
            </a:r>
          </a:p>
          <a:p>
            <a:pPr>
              <a:buFontTx/>
              <a:buNone/>
            </a:pPr>
            <a:r>
              <a:rPr lang="en-US"/>
              <a:t>Resources lumped all together.</a:t>
            </a:r>
          </a:p>
          <a:p>
            <a:pPr>
              <a:buFontTx/>
              <a:buNone/>
            </a:pPr>
            <a:r>
              <a:rPr lang="en-US"/>
              <a:t>Assume resources last 250 years at 1970 use rates.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solidFill>
            <a:srgbClr val="F2F6A8"/>
          </a:solidFill>
        </p:spPr>
        <p:txBody>
          <a:bodyPr/>
          <a:lstStyle/>
          <a:p>
            <a:r>
              <a:rPr lang="en-US"/>
              <a:t>6 Major Assumptions</a:t>
            </a:r>
          </a:p>
        </p:txBody>
      </p:sp>
      <p:sp>
        <p:nvSpPr>
          <p:cNvPr id="11267" name="Rectangle 3"/>
          <p:cNvSpPr>
            <a:spLocks noGrp="1" noChangeArrowheads="1"/>
          </p:cNvSpPr>
          <p:nvPr>
            <p:ph type="body" idx="1"/>
          </p:nvPr>
        </p:nvSpPr>
        <p:spPr>
          <a:solidFill>
            <a:schemeClr val="folHlink"/>
          </a:solidFill>
        </p:spPr>
        <p:txBody>
          <a:bodyPr/>
          <a:lstStyle/>
          <a:p>
            <a:pPr marL="609600" indent="-609600">
              <a:buFontTx/>
              <a:buAutoNum type="arabicPeriod"/>
            </a:pPr>
            <a:r>
              <a:rPr lang="en-US" sz="2800"/>
              <a:t>Finite stock of exploitable, non-renewable resources</a:t>
            </a:r>
          </a:p>
          <a:p>
            <a:pPr marL="609600" indent="-609600">
              <a:buFontTx/>
              <a:buAutoNum type="arabicPeriod"/>
            </a:pPr>
            <a:r>
              <a:rPr lang="en-US" sz="2800"/>
              <a:t>Finite amount of land to grow food</a:t>
            </a:r>
          </a:p>
          <a:p>
            <a:pPr marL="609600" indent="-609600">
              <a:buFontTx/>
              <a:buAutoNum type="arabicPeriod"/>
            </a:pPr>
            <a:r>
              <a:rPr lang="en-US" sz="2800"/>
              <a:t>Finite capacity of environment to absorb pollution</a:t>
            </a:r>
          </a:p>
          <a:p>
            <a:pPr marL="609600" indent="-609600">
              <a:buFontTx/>
              <a:buAutoNum type="arabicPeriod"/>
            </a:pPr>
            <a:r>
              <a:rPr lang="en-US" sz="2800"/>
              <a:t>Technological change is incremental assuming money and environmental technology to allow.</a:t>
            </a:r>
          </a:p>
          <a:p>
            <a:pPr marL="609600" indent="-609600">
              <a:buFontTx/>
              <a:buAutoNum type="arabicPeriod"/>
            </a:pPr>
            <a:r>
              <a:rPr lang="en-US" sz="2800"/>
              <a:t>Finite yield of food from any unit of arable land</a:t>
            </a:r>
          </a:p>
          <a:p>
            <a:pPr marL="609600" indent="-609600">
              <a:buFontTx/>
              <a:buNone/>
            </a:pPr>
            <a:endParaRPr lang="en-US" sz="2800"/>
          </a:p>
          <a:p>
            <a:pPr marL="609600" indent="-609600"/>
            <a:endParaRPr lang="en-US" sz="28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solidFill>
            <a:srgbClr val="E2BCC4"/>
          </a:solidFill>
        </p:spPr>
        <p:txBody>
          <a:bodyPr/>
          <a:lstStyle/>
          <a:p>
            <a:r>
              <a:rPr lang="en-US"/>
              <a:t>Thomas Malthus</a:t>
            </a:r>
          </a:p>
        </p:txBody>
      </p:sp>
      <p:sp>
        <p:nvSpPr>
          <p:cNvPr id="12291" name="Rectangle 3"/>
          <p:cNvSpPr>
            <a:spLocks noGrp="1" noChangeArrowheads="1"/>
          </p:cNvSpPr>
          <p:nvPr>
            <p:ph type="body" idx="1"/>
          </p:nvPr>
        </p:nvSpPr>
        <p:spPr>
          <a:solidFill>
            <a:schemeClr val="folHlink"/>
          </a:solidFill>
        </p:spPr>
        <p:txBody>
          <a:bodyPr/>
          <a:lstStyle/>
          <a:p>
            <a:pPr>
              <a:lnSpc>
                <a:spcPct val="90000"/>
              </a:lnSpc>
            </a:pPr>
            <a:r>
              <a:rPr lang="en-US"/>
              <a:t>1798 Malthus published </a:t>
            </a:r>
            <a:r>
              <a:rPr lang="en-US" i="1"/>
              <a:t>On Population.</a:t>
            </a:r>
          </a:p>
          <a:p>
            <a:pPr>
              <a:lnSpc>
                <a:spcPct val="90000"/>
              </a:lnSpc>
            </a:pPr>
            <a:r>
              <a:rPr lang="en-US" i="1"/>
              <a:t>Imbalance between population and resources is inevitable because </a:t>
            </a:r>
          </a:p>
          <a:p>
            <a:pPr lvl="1">
              <a:lnSpc>
                <a:spcPct val="90000"/>
              </a:lnSpc>
            </a:pPr>
            <a:r>
              <a:rPr lang="en-US" i="1"/>
              <a:t>Food increases arithmetically</a:t>
            </a:r>
          </a:p>
          <a:p>
            <a:pPr lvl="1">
              <a:lnSpc>
                <a:spcPct val="90000"/>
              </a:lnSpc>
            </a:pPr>
            <a:r>
              <a:rPr lang="en-US" i="1"/>
              <a:t>Population increases geometrically</a:t>
            </a:r>
          </a:p>
          <a:p>
            <a:pPr lvl="1">
              <a:lnSpc>
                <a:spcPct val="90000"/>
              </a:lnSpc>
              <a:buFontTx/>
              <a:buNone/>
            </a:pPr>
            <a:r>
              <a:rPr lang="en-US" i="1"/>
              <a:t>“God created a world in which the power of the eater to reproduce himself is of a superior order than that of the earth to produce food because fear of starvation stimulates men to be industrious.”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solidFill>
            <a:srgbClr val="C9D5C9"/>
          </a:solidFill>
        </p:spPr>
        <p:txBody>
          <a:bodyPr/>
          <a:lstStyle/>
          <a:p>
            <a:r>
              <a:rPr lang="en-US"/>
              <a:t>Assumptions Continued</a:t>
            </a:r>
          </a:p>
        </p:txBody>
      </p:sp>
      <p:sp>
        <p:nvSpPr>
          <p:cNvPr id="13315" name="Rectangle 3"/>
          <p:cNvSpPr>
            <a:spLocks noGrp="1" noChangeArrowheads="1"/>
          </p:cNvSpPr>
          <p:nvPr>
            <p:ph type="body" idx="1"/>
          </p:nvPr>
        </p:nvSpPr>
        <p:spPr>
          <a:solidFill>
            <a:schemeClr val="folHlink"/>
          </a:solidFill>
        </p:spPr>
        <p:txBody>
          <a:bodyPr/>
          <a:lstStyle/>
          <a:p>
            <a:pPr>
              <a:buFontTx/>
              <a:buNone/>
            </a:pPr>
            <a:r>
              <a:rPr lang="en-US"/>
              <a:t>6. Exponential growth of population, pollution and industrial output as long as resources and their interaction permit.</a:t>
            </a:r>
          </a:p>
          <a:p>
            <a:r>
              <a:rPr lang="en-US"/>
              <a:t>Ex. </a:t>
            </a:r>
            <a:r>
              <a:rPr lang="en-US">
                <a:hlinkClick r:id="rId3"/>
              </a:rPr>
              <a:t>World population </a:t>
            </a:r>
            <a:r>
              <a:rPr lang="en-US"/>
              <a:t>increasing at 1.7% -1.8%.</a:t>
            </a:r>
          </a:p>
          <a:p>
            <a:r>
              <a:rPr lang="en-US"/>
              <a:t>Population increased more than 6x in 200 years.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Object 2"/>
          <p:cNvGraphicFramePr>
            <a:graphicFrameLocks noChangeAspect="1"/>
          </p:cNvGraphicFramePr>
          <p:nvPr/>
        </p:nvGraphicFramePr>
        <p:xfrm>
          <a:off x="792163" y="-55563"/>
          <a:ext cx="7610475" cy="6772276"/>
        </p:xfrm>
        <a:graphic>
          <a:graphicData uri="http://schemas.openxmlformats.org/presentationml/2006/ole">
            <p:oleObj spid="_x0000_s18434" name="Chart" r:id="rId4" imgW="7610375" imgH="6772335" progId="Excel.Chart.8">
              <p:embed/>
            </p:oleObj>
          </a:graphicData>
        </a:graphic>
      </p:graphicFrame>
      <p:sp>
        <p:nvSpPr>
          <p:cNvPr id="18435" name="AutoShape 3"/>
          <p:cNvSpPr>
            <a:spLocks/>
          </p:cNvSpPr>
          <p:nvPr/>
        </p:nvSpPr>
        <p:spPr bwMode="auto">
          <a:xfrm>
            <a:off x="4608513" y="5251450"/>
            <a:ext cx="1804987" cy="266700"/>
          </a:xfrm>
          <a:prstGeom prst="accentCallout1">
            <a:avLst>
              <a:gd name="adj1" fmla="val 42856"/>
              <a:gd name="adj2" fmla="val 104222"/>
              <a:gd name="adj3" fmla="val 94644"/>
              <a:gd name="adj4" fmla="val 118380"/>
            </a:avLst>
          </a:prstGeom>
          <a:solidFill>
            <a:schemeClr val="accent1"/>
          </a:solidFill>
          <a:ln w="15875">
            <a:solidFill>
              <a:schemeClr val="tx1"/>
            </a:solidFill>
            <a:miter lim="800000"/>
            <a:headEnd/>
            <a:tailEnd/>
          </a:ln>
          <a:effectLst/>
        </p:spPr>
        <p:txBody>
          <a:bodyPr lIns="0" tIns="0" rIns="0" bIns="0"/>
          <a:lstStyle/>
          <a:p>
            <a:pPr algn="ctr"/>
            <a:r>
              <a:rPr lang="en-US" sz="1600" b="1"/>
              <a:t>1 billion in 1800</a:t>
            </a:r>
          </a:p>
        </p:txBody>
      </p:sp>
      <p:sp>
        <p:nvSpPr>
          <p:cNvPr id="18436" name="AutoShape 4"/>
          <p:cNvSpPr>
            <a:spLocks noChangeArrowheads="1"/>
          </p:cNvSpPr>
          <p:nvPr/>
        </p:nvSpPr>
        <p:spPr bwMode="auto">
          <a:xfrm>
            <a:off x="6696075" y="5480050"/>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18437" name="AutoShape 5"/>
          <p:cNvSpPr>
            <a:spLocks/>
          </p:cNvSpPr>
          <p:nvPr/>
        </p:nvSpPr>
        <p:spPr bwMode="auto">
          <a:xfrm>
            <a:off x="5219700" y="3832225"/>
            <a:ext cx="1746250" cy="266700"/>
          </a:xfrm>
          <a:prstGeom prst="accentCallout1">
            <a:avLst>
              <a:gd name="adj1" fmla="val 42856"/>
              <a:gd name="adj2" fmla="val 104366"/>
              <a:gd name="adj3" fmla="val 169644"/>
              <a:gd name="adj4" fmla="val 132181"/>
            </a:avLst>
          </a:prstGeom>
          <a:solidFill>
            <a:schemeClr val="accent1"/>
          </a:solidFill>
          <a:ln w="15875">
            <a:solidFill>
              <a:schemeClr val="tx1"/>
            </a:solidFill>
            <a:miter lim="800000"/>
            <a:headEnd/>
            <a:tailEnd/>
          </a:ln>
          <a:effectLst/>
        </p:spPr>
        <p:txBody>
          <a:bodyPr lIns="0" tIns="0" rIns="0" bIns="0"/>
          <a:lstStyle/>
          <a:p>
            <a:pPr algn="ctr"/>
            <a:r>
              <a:rPr lang="en-US" sz="1600" b="1"/>
              <a:t>4 billion in 1975</a:t>
            </a:r>
          </a:p>
        </p:txBody>
      </p:sp>
      <p:sp>
        <p:nvSpPr>
          <p:cNvPr id="18438" name="AutoShape 6"/>
          <p:cNvSpPr>
            <a:spLocks noChangeArrowheads="1"/>
          </p:cNvSpPr>
          <p:nvPr/>
        </p:nvSpPr>
        <p:spPr bwMode="auto">
          <a:xfrm>
            <a:off x="7416800" y="4227513"/>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18439" name="AutoShape 7"/>
          <p:cNvSpPr>
            <a:spLocks/>
          </p:cNvSpPr>
          <p:nvPr/>
        </p:nvSpPr>
        <p:spPr bwMode="auto">
          <a:xfrm>
            <a:off x="5176838" y="4618038"/>
            <a:ext cx="1746250" cy="266700"/>
          </a:xfrm>
          <a:prstGeom prst="accentCallout1">
            <a:avLst>
              <a:gd name="adj1" fmla="val 42856"/>
              <a:gd name="adj2" fmla="val 104366"/>
              <a:gd name="adj3" fmla="val 159523"/>
              <a:gd name="adj4" fmla="val 118181"/>
            </a:avLst>
          </a:prstGeom>
          <a:solidFill>
            <a:schemeClr val="accent1"/>
          </a:solidFill>
          <a:ln w="15875">
            <a:solidFill>
              <a:schemeClr val="tx1"/>
            </a:solidFill>
            <a:miter lim="800000"/>
            <a:headEnd/>
            <a:tailEnd/>
          </a:ln>
          <a:effectLst/>
        </p:spPr>
        <p:txBody>
          <a:bodyPr lIns="0" tIns="0" rIns="0" bIns="0"/>
          <a:lstStyle/>
          <a:p>
            <a:pPr algn="ctr"/>
            <a:r>
              <a:rPr lang="en-US" sz="1600" b="1"/>
              <a:t>2 billion in 1920</a:t>
            </a:r>
          </a:p>
        </p:txBody>
      </p:sp>
      <p:sp>
        <p:nvSpPr>
          <p:cNvPr id="18440" name="AutoShape 8"/>
          <p:cNvSpPr>
            <a:spLocks noChangeArrowheads="1"/>
          </p:cNvSpPr>
          <p:nvPr/>
        </p:nvSpPr>
        <p:spPr bwMode="auto">
          <a:xfrm>
            <a:off x="7227888" y="5048250"/>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18441" name="AutoShape 9"/>
          <p:cNvSpPr>
            <a:spLocks/>
          </p:cNvSpPr>
          <p:nvPr/>
        </p:nvSpPr>
        <p:spPr bwMode="auto">
          <a:xfrm>
            <a:off x="5219700" y="3040063"/>
            <a:ext cx="1854200" cy="266700"/>
          </a:xfrm>
          <a:prstGeom prst="accentCallout1">
            <a:avLst>
              <a:gd name="adj1" fmla="val 42856"/>
              <a:gd name="adj2" fmla="val 104111"/>
              <a:gd name="adj3" fmla="val 88097"/>
              <a:gd name="adj4" fmla="val 123630"/>
            </a:avLst>
          </a:prstGeom>
          <a:solidFill>
            <a:schemeClr val="accent1"/>
          </a:solidFill>
          <a:ln w="15875">
            <a:solidFill>
              <a:schemeClr val="tx1"/>
            </a:solidFill>
            <a:miter lim="800000"/>
            <a:headEnd/>
            <a:tailEnd/>
          </a:ln>
          <a:effectLst/>
        </p:spPr>
        <p:txBody>
          <a:bodyPr lIns="0" tIns="0" rIns="0" bIns="0"/>
          <a:lstStyle/>
          <a:p>
            <a:pPr algn="ctr"/>
            <a:r>
              <a:rPr lang="en-US" sz="1600" b="1"/>
              <a:t>6.5 billion in 2005</a:t>
            </a:r>
          </a:p>
        </p:txBody>
      </p:sp>
      <p:sp>
        <p:nvSpPr>
          <p:cNvPr id="18442" name="AutoShape 10"/>
          <p:cNvSpPr>
            <a:spLocks noChangeArrowheads="1"/>
          </p:cNvSpPr>
          <p:nvPr/>
        </p:nvSpPr>
        <p:spPr bwMode="auto">
          <a:xfrm>
            <a:off x="7551738" y="3248025"/>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18443" name="Rectangle 11"/>
          <p:cNvSpPr>
            <a:spLocks noChangeArrowheads="1"/>
          </p:cNvSpPr>
          <p:nvPr/>
        </p:nvSpPr>
        <p:spPr bwMode="auto">
          <a:xfrm>
            <a:off x="0" y="52388"/>
            <a:ext cx="8243888" cy="792162"/>
          </a:xfrm>
          <a:prstGeom prst="rect">
            <a:avLst/>
          </a:prstGeom>
          <a:solidFill>
            <a:schemeClr val="tx1"/>
          </a:solidFill>
          <a:ln w="9525">
            <a:solidFill>
              <a:schemeClr val="tx1"/>
            </a:solidFill>
            <a:miter lim="800000"/>
            <a:headEnd/>
            <a:tailEnd/>
          </a:ln>
          <a:effectLst/>
        </p:spPr>
        <p:txBody>
          <a:bodyPr wrap="none" anchor="ctr"/>
          <a:lstStyle/>
          <a:p>
            <a:endParaRPr lang="en-US"/>
          </a:p>
        </p:txBody>
      </p:sp>
      <p:sp>
        <p:nvSpPr>
          <p:cNvPr id="18444" name="Text Box 12"/>
          <p:cNvSpPr txBox="1">
            <a:spLocks noChangeArrowheads="1"/>
          </p:cNvSpPr>
          <p:nvPr/>
        </p:nvSpPr>
        <p:spPr bwMode="auto">
          <a:xfrm>
            <a:off x="623888" y="455613"/>
            <a:ext cx="3709987" cy="366712"/>
          </a:xfrm>
          <a:prstGeom prst="rect">
            <a:avLst/>
          </a:prstGeom>
          <a:noFill/>
          <a:ln w="9525">
            <a:noFill/>
            <a:miter lim="800000"/>
            <a:headEnd/>
            <a:tailEnd/>
          </a:ln>
          <a:effectLst/>
        </p:spPr>
        <p:txBody>
          <a:bodyPr>
            <a:spAutoFit/>
          </a:bodyPr>
          <a:lstStyle/>
          <a:p>
            <a:pPr algn="ctr">
              <a:spcBef>
                <a:spcPct val="50000"/>
              </a:spcBef>
            </a:pPr>
            <a:r>
              <a:rPr lang="en-US" b="1">
                <a:solidFill>
                  <a:schemeClr val="bg1"/>
                </a:solidFill>
              </a:rPr>
              <a:t>World Population (billions) </a:t>
            </a:r>
          </a:p>
        </p:txBody>
      </p:sp>
      <p:sp>
        <p:nvSpPr>
          <p:cNvPr id="18445" name="Text Box 13"/>
          <p:cNvSpPr txBox="1">
            <a:spLocks noChangeArrowheads="1"/>
          </p:cNvSpPr>
          <p:nvPr/>
        </p:nvSpPr>
        <p:spPr bwMode="auto">
          <a:xfrm>
            <a:off x="495300" y="6540500"/>
            <a:ext cx="8318500" cy="228600"/>
          </a:xfrm>
          <a:prstGeom prst="rect">
            <a:avLst/>
          </a:prstGeom>
          <a:noFill/>
          <a:ln w="9525" algn="ctr">
            <a:noFill/>
            <a:miter lim="800000"/>
            <a:headEnd/>
            <a:tailEnd/>
          </a:ln>
          <a:effectLst/>
        </p:spPr>
        <p:txBody>
          <a:bodyPr>
            <a:spAutoFit/>
          </a:bodyPr>
          <a:lstStyle/>
          <a:p>
            <a:pPr>
              <a:spcBef>
                <a:spcPct val="50000"/>
              </a:spcBef>
            </a:pPr>
            <a:r>
              <a:rPr lang="en-US" sz="900">
                <a:solidFill>
                  <a:schemeClr val="bg1"/>
                </a:solidFill>
              </a:rPr>
              <a:t>Source:  UN Population Division 2004; Lee, 2003; Population Reference Bureau</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8434">
                                            <p:oleChartEl type="series" lvl="1"/>
                                          </p:spTgt>
                                        </p:tgtEl>
                                        <p:attrNameLst>
                                          <p:attrName>style.visibility</p:attrName>
                                        </p:attrNameLst>
                                      </p:cBhvr>
                                      <p:to>
                                        <p:strVal val="visible"/>
                                      </p:to>
                                    </p:set>
                                    <p:animEffect transition="in" filter="wipe(left)">
                                      <p:cBhvr>
                                        <p:cTn id="7" dur="1000"/>
                                        <p:tgtEl>
                                          <p:spTgt spid="18434">
                                            <p:oleChartEl type="series" lvl="1"/>
                                          </p:spTgt>
                                        </p:tgtEl>
                                      </p:cBhvr>
                                    </p:animEffect>
                                  </p:childTnLst>
                                </p:cTn>
                              </p:par>
                            </p:childTnLst>
                          </p:cTn>
                        </p:par>
                        <p:par>
                          <p:cTn id="8" fill="hold">
                            <p:stCondLst>
                              <p:cond delay="1000"/>
                            </p:stCondLst>
                            <p:childTnLst>
                              <p:par>
                                <p:cTn id="9" presetID="3" presetClass="entr" presetSubtype="10" fill="hold" grpId="0" nodeType="afterEffect">
                                  <p:stCondLst>
                                    <p:cond delay="0"/>
                                  </p:stCondLst>
                                  <p:childTnLst>
                                    <p:set>
                                      <p:cBhvr>
                                        <p:cTn id="10" dur="1" fill="hold">
                                          <p:stCondLst>
                                            <p:cond delay="0"/>
                                          </p:stCondLst>
                                        </p:cTn>
                                        <p:tgtEl>
                                          <p:spTgt spid="18435"/>
                                        </p:tgtEl>
                                        <p:attrNameLst>
                                          <p:attrName>style.visibility</p:attrName>
                                        </p:attrNameLst>
                                      </p:cBhvr>
                                      <p:to>
                                        <p:strVal val="visible"/>
                                      </p:to>
                                    </p:set>
                                    <p:animEffect transition="in" filter="blinds(horizontal)">
                                      <p:cBhvr>
                                        <p:cTn id="11" dur="500"/>
                                        <p:tgtEl>
                                          <p:spTgt spid="18435"/>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18436"/>
                                        </p:tgtEl>
                                        <p:attrNameLst>
                                          <p:attrName>style.visibility</p:attrName>
                                        </p:attrNameLst>
                                      </p:cBhvr>
                                      <p:to>
                                        <p:strVal val="visible"/>
                                      </p:to>
                                    </p:set>
                                    <p:animEffect transition="in" filter="blinds(horizontal)">
                                      <p:cBhvr>
                                        <p:cTn id="14" dur="500"/>
                                        <p:tgtEl>
                                          <p:spTgt spid="18436"/>
                                        </p:tgtEl>
                                      </p:cBhvr>
                                    </p:animEffect>
                                  </p:childTnLst>
                                </p:cTn>
                              </p:par>
                            </p:childTnLst>
                          </p:cTn>
                        </p:par>
                        <p:par>
                          <p:cTn id="15" fill="hold">
                            <p:stCondLst>
                              <p:cond delay="1500"/>
                            </p:stCondLst>
                            <p:childTnLst>
                              <p:par>
                                <p:cTn id="16" presetID="3" presetClass="entr" presetSubtype="10" fill="hold" grpId="0" nodeType="afterEffect">
                                  <p:stCondLst>
                                    <p:cond delay="0"/>
                                  </p:stCondLst>
                                  <p:childTnLst>
                                    <p:set>
                                      <p:cBhvr>
                                        <p:cTn id="17" dur="1" fill="hold">
                                          <p:stCondLst>
                                            <p:cond delay="0"/>
                                          </p:stCondLst>
                                        </p:cTn>
                                        <p:tgtEl>
                                          <p:spTgt spid="18439"/>
                                        </p:tgtEl>
                                        <p:attrNameLst>
                                          <p:attrName>style.visibility</p:attrName>
                                        </p:attrNameLst>
                                      </p:cBhvr>
                                      <p:to>
                                        <p:strVal val="visible"/>
                                      </p:to>
                                    </p:set>
                                    <p:animEffect transition="in" filter="blinds(horizontal)">
                                      <p:cBhvr>
                                        <p:cTn id="18" dur="500"/>
                                        <p:tgtEl>
                                          <p:spTgt spid="18439"/>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8440"/>
                                        </p:tgtEl>
                                        <p:attrNameLst>
                                          <p:attrName>style.visibility</p:attrName>
                                        </p:attrNameLst>
                                      </p:cBhvr>
                                      <p:to>
                                        <p:strVal val="visible"/>
                                      </p:to>
                                    </p:set>
                                    <p:animEffect transition="in" filter="blinds(horizontal)">
                                      <p:cBhvr>
                                        <p:cTn id="21" dur="500"/>
                                        <p:tgtEl>
                                          <p:spTgt spid="18440"/>
                                        </p:tgtEl>
                                      </p:cBhvr>
                                    </p:animEffect>
                                  </p:childTnLst>
                                </p:cTn>
                              </p:par>
                            </p:childTnLst>
                          </p:cTn>
                        </p:par>
                        <p:par>
                          <p:cTn id="22" fill="hold">
                            <p:stCondLst>
                              <p:cond delay="2000"/>
                            </p:stCondLst>
                            <p:childTnLst>
                              <p:par>
                                <p:cTn id="23" presetID="3" presetClass="entr" presetSubtype="10" fill="hold" grpId="0" nodeType="afterEffect">
                                  <p:stCondLst>
                                    <p:cond delay="0"/>
                                  </p:stCondLst>
                                  <p:childTnLst>
                                    <p:set>
                                      <p:cBhvr>
                                        <p:cTn id="24" dur="1" fill="hold">
                                          <p:stCondLst>
                                            <p:cond delay="0"/>
                                          </p:stCondLst>
                                        </p:cTn>
                                        <p:tgtEl>
                                          <p:spTgt spid="18437"/>
                                        </p:tgtEl>
                                        <p:attrNameLst>
                                          <p:attrName>style.visibility</p:attrName>
                                        </p:attrNameLst>
                                      </p:cBhvr>
                                      <p:to>
                                        <p:strVal val="visible"/>
                                      </p:to>
                                    </p:set>
                                    <p:animEffect transition="in" filter="blinds(horizontal)">
                                      <p:cBhvr>
                                        <p:cTn id="25" dur="500"/>
                                        <p:tgtEl>
                                          <p:spTgt spid="18437"/>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8438"/>
                                        </p:tgtEl>
                                        <p:attrNameLst>
                                          <p:attrName>style.visibility</p:attrName>
                                        </p:attrNameLst>
                                      </p:cBhvr>
                                      <p:to>
                                        <p:strVal val="visible"/>
                                      </p:to>
                                    </p:set>
                                    <p:animEffect transition="in" filter="blinds(horizontal)">
                                      <p:cBhvr>
                                        <p:cTn id="28" dur="500"/>
                                        <p:tgtEl>
                                          <p:spTgt spid="18438"/>
                                        </p:tgtEl>
                                      </p:cBhvr>
                                    </p:animEffect>
                                  </p:childTnLst>
                                </p:cTn>
                              </p:par>
                            </p:childTnLst>
                          </p:cTn>
                        </p:par>
                        <p:par>
                          <p:cTn id="29" fill="hold">
                            <p:stCondLst>
                              <p:cond delay="2500"/>
                            </p:stCondLst>
                            <p:childTnLst>
                              <p:par>
                                <p:cTn id="30" presetID="3" presetClass="entr" presetSubtype="10" fill="hold" grpId="0" nodeType="afterEffect">
                                  <p:stCondLst>
                                    <p:cond delay="0"/>
                                  </p:stCondLst>
                                  <p:childTnLst>
                                    <p:set>
                                      <p:cBhvr>
                                        <p:cTn id="31" dur="1" fill="hold">
                                          <p:stCondLst>
                                            <p:cond delay="0"/>
                                          </p:stCondLst>
                                        </p:cTn>
                                        <p:tgtEl>
                                          <p:spTgt spid="18441"/>
                                        </p:tgtEl>
                                        <p:attrNameLst>
                                          <p:attrName>style.visibility</p:attrName>
                                        </p:attrNameLst>
                                      </p:cBhvr>
                                      <p:to>
                                        <p:strVal val="visible"/>
                                      </p:to>
                                    </p:set>
                                    <p:animEffect transition="in" filter="blinds(horizontal)">
                                      <p:cBhvr>
                                        <p:cTn id="32" dur="500"/>
                                        <p:tgtEl>
                                          <p:spTgt spid="18441"/>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8442"/>
                                        </p:tgtEl>
                                        <p:attrNameLst>
                                          <p:attrName>style.visibility</p:attrName>
                                        </p:attrNameLst>
                                      </p:cBhvr>
                                      <p:to>
                                        <p:strVal val="visible"/>
                                      </p:to>
                                    </p:set>
                                    <p:animEffect transition="in" filter="blinds(horizontal)">
                                      <p:cBhvr>
                                        <p:cTn id="35" dur="500"/>
                                        <p:tgtEl>
                                          <p:spTgt spid="18442"/>
                                        </p:tgtEl>
                                      </p:cBhvr>
                                    </p:animEffect>
                                  </p:childTnLst>
                                </p:cTn>
                              </p:par>
                            </p:childTnLst>
                          </p:cTn>
                        </p:par>
                        <p:par>
                          <p:cTn id="36" fill="hold">
                            <p:stCondLst>
                              <p:cond delay="3000"/>
                            </p:stCondLst>
                            <p:childTnLst>
                              <p:par>
                                <p:cTn id="37" presetID="22" presetClass="entr" presetSubtype="4" fill="hold" grpId="0" nodeType="afterEffect">
                                  <p:stCondLst>
                                    <p:cond delay="0"/>
                                  </p:stCondLst>
                                  <p:childTnLst>
                                    <p:set>
                                      <p:cBhvr>
                                        <p:cTn id="38" dur="1" fill="hold">
                                          <p:stCondLst>
                                            <p:cond delay="0"/>
                                          </p:stCondLst>
                                        </p:cTn>
                                        <p:tgtEl>
                                          <p:spTgt spid="18434">
                                            <p:oleChartEl type="series" lvl="2"/>
                                          </p:spTgt>
                                        </p:tgtEl>
                                        <p:attrNameLst>
                                          <p:attrName>style.visibility</p:attrName>
                                        </p:attrNameLst>
                                      </p:cBhvr>
                                      <p:to>
                                        <p:strVal val="visible"/>
                                      </p:to>
                                    </p:set>
                                    <p:animEffect transition="in" filter="wipe(down)">
                                      <p:cBhvr>
                                        <p:cTn id="39" dur="500"/>
                                        <p:tgtEl>
                                          <p:spTgt spid="18434">
                                            <p:oleChartEl type="series" lvl="2"/>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8434">
                                            <p:oleChartEl type="series" lvl="3"/>
                                          </p:spTgt>
                                        </p:tgtEl>
                                        <p:attrNameLst>
                                          <p:attrName>style.visibility</p:attrName>
                                        </p:attrNameLst>
                                      </p:cBhvr>
                                      <p:to>
                                        <p:strVal val="visible"/>
                                      </p:to>
                                    </p:set>
                                    <p:animEffect transition="in" filter="wipe(left)">
                                      <p:cBhvr>
                                        <p:cTn id="42" dur="500"/>
                                        <p:tgtEl>
                                          <p:spTgt spid="18434">
                                            <p:oleChartEl type="series" lvl="3"/>
                                          </p:spTgt>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8434">
                                            <p:oleChartEl type="series" lvl="4"/>
                                          </p:spTgt>
                                        </p:tgtEl>
                                        <p:attrNameLst>
                                          <p:attrName>style.visibility</p:attrName>
                                        </p:attrNameLst>
                                      </p:cBhvr>
                                      <p:to>
                                        <p:strVal val="visible"/>
                                      </p:to>
                                    </p:set>
                                    <p:animEffect transition="in" filter="wipe(left)">
                                      <p:cBhvr>
                                        <p:cTn id="45" dur="500"/>
                                        <p:tgtEl>
                                          <p:spTgt spid="18434">
                                            <p:oleChartEl type="series" lvl="4"/>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18434" grpId="0" bld="series"/>
      <p:bldP spid="18435" grpId="0" animBg="1"/>
      <p:bldP spid="18436" grpId="0" animBg="1"/>
      <p:bldP spid="18437" grpId="0" animBg="1"/>
      <p:bldP spid="18438" grpId="0" animBg="1"/>
      <p:bldP spid="18439" grpId="0" animBg="1"/>
      <p:bldP spid="18440" grpId="0" animBg="1"/>
      <p:bldP spid="18441" grpId="0" animBg="1"/>
      <p:bldP spid="1844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solidFill>
            <a:srgbClr val="E2BCC4"/>
          </a:solidFill>
        </p:spPr>
        <p:txBody>
          <a:bodyPr/>
          <a:lstStyle/>
          <a:p>
            <a:r>
              <a:rPr lang="en-US"/>
              <a:t>Exponential Growth</a:t>
            </a:r>
          </a:p>
        </p:txBody>
      </p:sp>
      <p:sp>
        <p:nvSpPr>
          <p:cNvPr id="29699" name="Rectangle 3"/>
          <p:cNvSpPr>
            <a:spLocks noGrp="1" noChangeArrowheads="1"/>
          </p:cNvSpPr>
          <p:nvPr>
            <p:ph type="body" idx="1"/>
          </p:nvPr>
        </p:nvSpPr>
        <p:spPr>
          <a:solidFill>
            <a:schemeClr val="folHlink"/>
          </a:solidFill>
          <a:ln>
            <a:solidFill>
              <a:schemeClr val="folHlink"/>
            </a:solidFill>
          </a:ln>
        </p:spPr>
        <p:txBody>
          <a:bodyPr/>
          <a:lstStyle/>
          <a:p>
            <a:pPr>
              <a:lnSpc>
                <a:spcPct val="90000"/>
              </a:lnSpc>
              <a:buFontTx/>
              <a:buNone/>
            </a:pPr>
            <a:r>
              <a:rPr lang="en-US"/>
              <a:t>When a quantity changes exponentially, its value will double (or halve) in regular time intervals.</a:t>
            </a:r>
          </a:p>
          <a:p>
            <a:pPr>
              <a:lnSpc>
                <a:spcPct val="90000"/>
              </a:lnSpc>
              <a:buFontTx/>
              <a:buNone/>
            </a:pPr>
            <a:r>
              <a:rPr lang="en-US"/>
              <a:t>The time it takes to double depends on the annual percent of growth. You calculate doubling time by dividing this annual growth rate into 70. </a:t>
            </a:r>
          </a:p>
          <a:p>
            <a:pPr>
              <a:lnSpc>
                <a:spcPct val="90000"/>
              </a:lnSpc>
              <a:buFontTx/>
              <a:buNone/>
            </a:pPr>
            <a:r>
              <a:rPr lang="en-US"/>
              <a:t>Doubling time in years = 70/growth rate or 70/1.8=39 years.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6" name="Object 2"/>
          <p:cNvGraphicFramePr>
            <a:graphicFrameLocks/>
          </p:cNvGraphicFramePr>
          <p:nvPr/>
        </p:nvGraphicFramePr>
        <p:xfrm>
          <a:off x="0" y="0"/>
          <a:ext cx="9144000" cy="6858000"/>
        </p:xfrm>
        <a:graphic>
          <a:graphicData uri="http://schemas.openxmlformats.org/presentationml/2006/ole">
            <p:oleObj spid="_x0000_s21506" name="Chart" r:id="rId4" imgW="5581690" imgH="4229020" progId="Excel.Chart.8">
              <p:embed/>
            </p:oleObj>
          </a:graphicData>
        </a:graphic>
      </p:graphicFrame>
      <p:sp>
        <p:nvSpPr>
          <p:cNvPr id="21507" name="AutoShape 3"/>
          <p:cNvSpPr>
            <a:spLocks/>
          </p:cNvSpPr>
          <p:nvPr/>
        </p:nvSpPr>
        <p:spPr bwMode="auto">
          <a:xfrm>
            <a:off x="5148263" y="4976813"/>
            <a:ext cx="1804987" cy="266700"/>
          </a:xfrm>
          <a:prstGeom prst="accentCallout1">
            <a:avLst>
              <a:gd name="adj1" fmla="val 42856"/>
              <a:gd name="adj2" fmla="val 104222"/>
              <a:gd name="adj3" fmla="val 94644"/>
              <a:gd name="adj4" fmla="val 118380"/>
            </a:avLst>
          </a:prstGeom>
          <a:solidFill>
            <a:schemeClr val="accent1"/>
          </a:solidFill>
          <a:ln w="15875">
            <a:solidFill>
              <a:schemeClr val="tx1"/>
            </a:solidFill>
            <a:miter lim="800000"/>
            <a:headEnd/>
            <a:tailEnd/>
          </a:ln>
          <a:effectLst/>
        </p:spPr>
        <p:txBody>
          <a:bodyPr lIns="0" tIns="0" rIns="0" bIns="0"/>
          <a:lstStyle/>
          <a:p>
            <a:pPr algn="ctr"/>
            <a:r>
              <a:rPr lang="en-US" sz="1600" b="1"/>
              <a:t>$1 trillion in 1900</a:t>
            </a:r>
          </a:p>
        </p:txBody>
      </p:sp>
      <p:sp>
        <p:nvSpPr>
          <p:cNvPr id="21508" name="AutoShape 4"/>
          <p:cNvSpPr>
            <a:spLocks noChangeArrowheads="1"/>
          </p:cNvSpPr>
          <p:nvPr/>
        </p:nvSpPr>
        <p:spPr bwMode="auto">
          <a:xfrm>
            <a:off x="7235825" y="5207000"/>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21509" name="AutoShape 5"/>
          <p:cNvSpPr>
            <a:spLocks/>
          </p:cNvSpPr>
          <p:nvPr/>
        </p:nvSpPr>
        <p:spPr bwMode="auto">
          <a:xfrm>
            <a:off x="5219700" y="4184650"/>
            <a:ext cx="1863725" cy="266700"/>
          </a:xfrm>
          <a:prstGeom prst="accentCallout1">
            <a:avLst>
              <a:gd name="adj1" fmla="val 42856"/>
              <a:gd name="adj2" fmla="val 104088"/>
              <a:gd name="adj3" fmla="val 142264"/>
              <a:gd name="adj4" fmla="val 121463"/>
            </a:avLst>
          </a:prstGeom>
          <a:solidFill>
            <a:schemeClr val="accent1"/>
          </a:solidFill>
          <a:ln w="15875">
            <a:solidFill>
              <a:schemeClr val="tx1"/>
            </a:solidFill>
            <a:miter lim="800000"/>
            <a:headEnd/>
            <a:tailEnd/>
          </a:ln>
          <a:effectLst/>
        </p:spPr>
        <p:txBody>
          <a:bodyPr lIns="0" tIns="0" rIns="0" bIns="0"/>
          <a:lstStyle/>
          <a:p>
            <a:pPr algn="ctr"/>
            <a:r>
              <a:rPr lang="en-US" sz="1600" b="1"/>
              <a:t>$10 trillion in 1967</a:t>
            </a:r>
          </a:p>
        </p:txBody>
      </p:sp>
      <p:sp>
        <p:nvSpPr>
          <p:cNvPr id="21510" name="AutoShape 6"/>
          <p:cNvSpPr>
            <a:spLocks noChangeArrowheads="1"/>
          </p:cNvSpPr>
          <p:nvPr/>
        </p:nvSpPr>
        <p:spPr bwMode="auto">
          <a:xfrm>
            <a:off x="7515225" y="4579938"/>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21511" name="AutoShape 7"/>
          <p:cNvSpPr>
            <a:spLocks/>
          </p:cNvSpPr>
          <p:nvPr/>
        </p:nvSpPr>
        <p:spPr bwMode="auto">
          <a:xfrm>
            <a:off x="5472113" y="1520825"/>
            <a:ext cx="1854200" cy="266700"/>
          </a:xfrm>
          <a:prstGeom prst="accentCallout1">
            <a:avLst>
              <a:gd name="adj1" fmla="val 42856"/>
              <a:gd name="adj2" fmla="val 104111"/>
              <a:gd name="adj3" fmla="val 60713"/>
              <a:gd name="adj4" fmla="val 115838"/>
            </a:avLst>
          </a:prstGeom>
          <a:solidFill>
            <a:schemeClr val="accent1"/>
          </a:solidFill>
          <a:ln w="15875">
            <a:solidFill>
              <a:schemeClr val="tx1"/>
            </a:solidFill>
            <a:miter lim="800000"/>
            <a:headEnd/>
            <a:tailEnd/>
          </a:ln>
          <a:effectLst/>
        </p:spPr>
        <p:txBody>
          <a:bodyPr lIns="0" tIns="0" rIns="0" bIns="0"/>
          <a:lstStyle/>
          <a:p>
            <a:pPr algn="ctr"/>
            <a:r>
              <a:rPr lang="en-US" sz="1600" b="1"/>
              <a:t>$52 trillion in 2003</a:t>
            </a:r>
          </a:p>
        </p:txBody>
      </p:sp>
      <p:sp>
        <p:nvSpPr>
          <p:cNvPr id="21512" name="AutoShape 8"/>
          <p:cNvSpPr>
            <a:spLocks noChangeArrowheads="1"/>
          </p:cNvSpPr>
          <p:nvPr/>
        </p:nvSpPr>
        <p:spPr bwMode="auto">
          <a:xfrm>
            <a:off x="7667625" y="1655763"/>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21513" name="Text Box 9"/>
          <p:cNvSpPr txBox="1">
            <a:spLocks noChangeArrowheads="1"/>
          </p:cNvSpPr>
          <p:nvPr/>
        </p:nvSpPr>
        <p:spPr bwMode="auto">
          <a:xfrm>
            <a:off x="1044575" y="746125"/>
            <a:ext cx="3856038" cy="366713"/>
          </a:xfrm>
          <a:prstGeom prst="rect">
            <a:avLst/>
          </a:prstGeom>
          <a:noFill/>
          <a:ln w="9525">
            <a:noFill/>
            <a:miter lim="800000"/>
            <a:headEnd/>
            <a:tailEnd/>
          </a:ln>
          <a:effectLst/>
        </p:spPr>
        <p:txBody>
          <a:bodyPr>
            <a:spAutoFit/>
          </a:bodyPr>
          <a:lstStyle/>
          <a:p>
            <a:pPr>
              <a:spcBef>
                <a:spcPct val="50000"/>
              </a:spcBef>
            </a:pPr>
            <a:r>
              <a:rPr lang="en-US" b="1">
                <a:solidFill>
                  <a:schemeClr val="bg1"/>
                </a:solidFill>
              </a:rPr>
              <a:t>World GDP (trillion 1990 dollars) </a:t>
            </a:r>
          </a:p>
        </p:txBody>
      </p:sp>
      <p:sp>
        <p:nvSpPr>
          <p:cNvPr id="21514" name="Text Box 10"/>
          <p:cNvSpPr txBox="1">
            <a:spLocks noChangeArrowheads="1"/>
          </p:cNvSpPr>
          <p:nvPr/>
        </p:nvSpPr>
        <p:spPr bwMode="auto">
          <a:xfrm>
            <a:off x="520700" y="6235700"/>
            <a:ext cx="8318500" cy="228600"/>
          </a:xfrm>
          <a:prstGeom prst="rect">
            <a:avLst/>
          </a:prstGeom>
          <a:noFill/>
          <a:ln w="9525" algn="ctr">
            <a:noFill/>
            <a:miter lim="800000"/>
            <a:headEnd/>
            <a:tailEnd/>
          </a:ln>
          <a:effectLst/>
        </p:spPr>
        <p:txBody>
          <a:bodyPr>
            <a:spAutoFit/>
          </a:bodyPr>
          <a:lstStyle/>
          <a:p>
            <a:pPr>
              <a:spcBef>
                <a:spcPct val="50000"/>
              </a:spcBef>
            </a:pPr>
            <a:r>
              <a:rPr lang="en-US" sz="900">
                <a:solidFill>
                  <a:schemeClr val="bg1"/>
                </a:solidFill>
              </a:rPr>
              <a:t>Source:  DeLong 1998</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506">
                                            <p:oleChartEl type="series" lvl="1"/>
                                          </p:spTgt>
                                        </p:tgtEl>
                                        <p:attrNameLst>
                                          <p:attrName>style.visibility</p:attrName>
                                        </p:attrNameLst>
                                      </p:cBhvr>
                                      <p:to>
                                        <p:strVal val="visible"/>
                                      </p:to>
                                    </p:set>
                                    <p:animEffect transition="in" filter="wipe(left)">
                                      <p:cBhvr>
                                        <p:cTn id="7" dur="1000"/>
                                        <p:tgtEl>
                                          <p:spTgt spid="21506">
                                            <p:oleChartEl type="series" lvl="1"/>
                                          </p:spTgt>
                                        </p:tgtEl>
                                      </p:cBhvr>
                                    </p:animEffect>
                                  </p:childTnLst>
                                </p:cTn>
                              </p:par>
                            </p:childTnLst>
                          </p:cTn>
                        </p:par>
                        <p:par>
                          <p:cTn id="8" fill="hold">
                            <p:stCondLst>
                              <p:cond delay="1000"/>
                            </p:stCondLst>
                            <p:childTnLst>
                              <p:par>
                                <p:cTn id="9" presetID="3" presetClass="entr" presetSubtype="10" fill="hold" grpId="0" nodeType="afterEffect">
                                  <p:stCondLst>
                                    <p:cond delay="0"/>
                                  </p:stCondLst>
                                  <p:childTnLst>
                                    <p:set>
                                      <p:cBhvr>
                                        <p:cTn id="10" dur="1" fill="hold">
                                          <p:stCondLst>
                                            <p:cond delay="0"/>
                                          </p:stCondLst>
                                        </p:cTn>
                                        <p:tgtEl>
                                          <p:spTgt spid="21507"/>
                                        </p:tgtEl>
                                        <p:attrNameLst>
                                          <p:attrName>style.visibility</p:attrName>
                                        </p:attrNameLst>
                                      </p:cBhvr>
                                      <p:to>
                                        <p:strVal val="visible"/>
                                      </p:to>
                                    </p:set>
                                    <p:animEffect transition="in" filter="blinds(horizontal)">
                                      <p:cBhvr>
                                        <p:cTn id="11" dur="500"/>
                                        <p:tgtEl>
                                          <p:spTgt spid="21507"/>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21508"/>
                                        </p:tgtEl>
                                        <p:attrNameLst>
                                          <p:attrName>style.visibility</p:attrName>
                                        </p:attrNameLst>
                                      </p:cBhvr>
                                      <p:to>
                                        <p:strVal val="visible"/>
                                      </p:to>
                                    </p:set>
                                    <p:animEffect transition="in" filter="blinds(horizontal)">
                                      <p:cBhvr>
                                        <p:cTn id="14" dur="500"/>
                                        <p:tgtEl>
                                          <p:spTgt spid="21508"/>
                                        </p:tgtEl>
                                      </p:cBhvr>
                                    </p:animEffect>
                                  </p:childTnLst>
                                </p:cTn>
                              </p:par>
                            </p:childTnLst>
                          </p:cTn>
                        </p:par>
                        <p:par>
                          <p:cTn id="15" fill="hold">
                            <p:stCondLst>
                              <p:cond delay="1500"/>
                            </p:stCondLst>
                            <p:childTnLst>
                              <p:par>
                                <p:cTn id="16" presetID="3" presetClass="entr" presetSubtype="10" fill="hold" grpId="0" nodeType="afterEffect">
                                  <p:stCondLst>
                                    <p:cond delay="0"/>
                                  </p:stCondLst>
                                  <p:childTnLst>
                                    <p:set>
                                      <p:cBhvr>
                                        <p:cTn id="17" dur="1" fill="hold">
                                          <p:stCondLst>
                                            <p:cond delay="0"/>
                                          </p:stCondLst>
                                        </p:cTn>
                                        <p:tgtEl>
                                          <p:spTgt spid="21509"/>
                                        </p:tgtEl>
                                        <p:attrNameLst>
                                          <p:attrName>style.visibility</p:attrName>
                                        </p:attrNameLst>
                                      </p:cBhvr>
                                      <p:to>
                                        <p:strVal val="visible"/>
                                      </p:to>
                                    </p:set>
                                    <p:animEffect transition="in" filter="blinds(horizontal)">
                                      <p:cBhvr>
                                        <p:cTn id="18" dur="500"/>
                                        <p:tgtEl>
                                          <p:spTgt spid="21509"/>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21510"/>
                                        </p:tgtEl>
                                        <p:attrNameLst>
                                          <p:attrName>style.visibility</p:attrName>
                                        </p:attrNameLst>
                                      </p:cBhvr>
                                      <p:to>
                                        <p:strVal val="visible"/>
                                      </p:to>
                                    </p:set>
                                    <p:animEffect transition="in" filter="blinds(horizontal)">
                                      <p:cBhvr>
                                        <p:cTn id="21" dur="500"/>
                                        <p:tgtEl>
                                          <p:spTgt spid="21510"/>
                                        </p:tgtEl>
                                      </p:cBhvr>
                                    </p:animEffect>
                                  </p:childTnLst>
                                </p:cTn>
                              </p:par>
                            </p:childTnLst>
                          </p:cTn>
                        </p:par>
                        <p:par>
                          <p:cTn id="22" fill="hold">
                            <p:stCondLst>
                              <p:cond delay="2000"/>
                            </p:stCondLst>
                            <p:childTnLst>
                              <p:par>
                                <p:cTn id="23" presetID="3" presetClass="entr" presetSubtype="10" fill="hold" grpId="0" nodeType="afterEffect">
                                  <p:stCondLst>
                                    <p:cond delay="0"/>
                                  </p:stCondLst>
                                  <p:childTnLst>
                                    <p:set>
                                      <p:cBhvr>
                                        <p:cTn id="24" dur="1" fill="hold">
                                          <p:stCondLst>
                                            <p:cond delay="0"/>
                                          </p:stCondLst>
                                        </p:cTn>
                                        <p:tgtEl>
                                          <p:spTgt spid="21511"/>
                                        </p:tgtEl>
                                        <p:attrNameLst>
                                          <p:attrName>style.visibility</p:attrName>
                                        </p:attrNameLst>
                                      </p:cBhvr>
                                      <p:to>
                                        <p:strVal val="visible"/>
                                      </p:to>
                                    </p:set>
                                    <p:animEffect transition="in" filter="blinds(horizontal)">
                                      <p:cBhvr>
                                        <p:cTn id="25" dur="500"/>
                                        <p:tgtEl>
                                          <p:spTgt spid="215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21512"/>
                                        </p:tgtEl>
                                        <p:attrNameLst>
                                          <p:attrName>style.visibility</p:attrName>
                                        </p:attrNameLst>
                                      </p:cBhvr>
                                      <p:to>
                                        <p:strVal val="visible"/>
                                      </p:to>
                                    </p:set>
                                    <p:animEffect transition="in" filter="blinds(horizontal)">
                                      <p:cBhvr>
                                        <p:cTn id="28" dur="500"/>
                                        <p:tgtEl>
                                          <p:spTgt spid="215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21506" grpId="0" bld="series"/>
      <p:bldP spid="21507" grpId="0" animBg="1"/>
      <p:bldP spid="21508" grpId="0" animBg="1"/>
      <p:bldP spid="21509" grpId="0" animBg="1"/>
      <p:bldP spid="21510" grpId="0" animBg="1"/>
      <p:bldP spid="21511" grpId="0" animBg="1"/>
      <p:bldP spid="215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7" name="Rectangle 5"/>
          <p:cNvSpPr>
            <a:spLocks noGrp="1" noChangeArrowheads="1"/>
          </p:cNvSpPr>
          <p:nvPr>
            <p:ph type="title"/>
          </p:nvPr>
        </p:nvSpPr>
        <p:spPr>
          <a:xfrm>
            <a:off x="457200" y="0"/>
            <a:ext cx="8229600" cy="1752600"/>
          </a:xfrm>
          <a:solidFill>
            <a:srgbClr val="EFC7AF"/>
          </a:solidFill>
        </p:spPr>
        <p:txBody>
          <a:bodyPr/>
          <a:lstStyle/>
          <a:p>
            <a:r>
              <a:rPr lang="en-US" sz="4000" b="1"/>
              <a:t>New York City’s Solar</a:t>
            </a:r>
            <a:br>
              <a:rPr lang="en-US" sz="4000" b="1"/>
            </a:br>
            <a:r>
              <a:rPr lang="en-US" sz="4000" b="1"/>
              <a:t>Energy Future</a:t>
            </a:r>
            <a:r>
              <a:rPr lang="en-US" sz="2000"/>
              <a:t/>
            </a:r>
            <a:br>
              <a:rPr lang="en-US" sz="2000"/>
            </a:br>
            <a:r>
              <a:rPr lang="en-US" sz="2000"/>
              <a:t>The Center for Sustainable Energy</a:t>
            </a:r>
            <a:br>
              <a:rPr lang="en-US" sz="2000"/>
            </a:br>
            <a:r>
              <a:rPr lang="en-US" sz="2000"/>
              <a:t>at Bronx Community College, January 2006</a:t>
            </a:r>
          </a:p>
        </p:txBody>
      </p:sp>
      <p:pic>
        <p:nvPicPr>
          <p:cNvPr id="115716" name="Picture 4"/>
          <p:cNvPicPr>
            <a:picLocks noChangeAspect="1" noChangeArrowheads="1"/>
          </p:cNvPicPr>
          <p:nvPr>
            <p:ph idx="1"/>
          </p:nvPr>
        </p:nvPicPr>
        <p:blipFill>
          <a:blip r:embed="rId3"/>
          <a:srcRect/>
          <a:stretch>
            <a:fillRect/>
          </a:stretch>
        </p:blipFill>
        <p:spPr>
          <a:xfrm>
            <a:off x="571500" y="2057400"/>
            <a:ext cx="7999413" cy="4114800"/>
          </a:xfrm>
          <a:noFill/>
          <a:ln>
            <a:solidFill>
              <a:schemeClr val="folHlink"/>
            </a:solidFill>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Grp="1" noChangeArrowheads="1"/>
          </p:cNvSpPr>
          <p:nvPr>
            <p:ph type="title"/>
          </p:nvPr>
        </p:nvSpPr>
        <p:spPr>
          <a:solidFill>
            <a:srgbClr val="E2BCC4"/>
          </a:solidFill>
        </p:spPr>
        <p:txBody>
          <a:bodyPr/>
          <a:lstStyle/>
          <a:p>
            <a:r>
              <a:rPr lang="en-US"/>
              <a:t>NEOMALTHUSIAN INEQUITY </a:t>
            </a:r>
          </a:p>
        </p:txBody>
      </p:sp>
      <p:sp>
        <p:nvSpPr>
          <p:cNvPr id="16389" name="Rectangle 5"/>
          <p:cNvSpPr>
            <a:spLocks noGrp="1" noChangeArrowheads="1"/>
          </p:cNvSpPr>
          <p:nvPr>
            <p:ph type="body" idx="1"/>
          </p:nvPr>
        </p:nvSpPr>
        <p:spPr>
          <a:solidFill>
            <a:schemeClr val="folHlink"/>
          </a:solidFill>
        </p:spPr>
        <p:txBody>
          <a:bodyPr/>
          <a:lstStyle/>
          <a:p>
            <a:pPr>
              <a:lnSpc>
                <a:spcPct val="90000"/>
              </a:lnSpc>
              <a:buFontTx/>
              <a:buNone/>
            </a:pPr>
            <a:r>
              <a:rPr lang="en-US"/>
              <a:t>We live in a world where</a:t>
            </a:r>
          </a:p>
          <a:p>
            <a:pPr>
              <a:lnSpc>
                <a:spcPct val="90000"/>
              </a:lnSpc>
            </a:pPr>
            <a:r>
              <a:rPr lang="en-US"/>
              <a:t>1/5 of people and 1/3 of children are hungry</a:t>
            </a:r>
          </a:p>
          <a:p>
            <a:pPr>
              <a:lnSpc>
                <a:spcPct val="90000"/>
              </a:lnSpc>
            </a:pPr>
            <a:r>
              <a:rPr lang="en-US"/>
              <a:t>1/5 of people lack clean water</a:t>
            </a:r>
          </a:p>
          <a:p>
            <a:pPr>
              <a:lnSpc>
                <a:spcPct val="90000"/>
              </a:lnSpc>
            </a:pPr>
            <a:r>
              <a:rPr lang="en-US"/>
              <a:t>1/5 of people lack adequate housing</a:t>
            </a:r>
          </a:p>
          <a:p>
            <a:pPr>
              <a:lnSpc>
                <a:spcPct val="90000"/>
              </a:lnSpc>
            </a:pPr>
            <a:r>
              <a:rPr lang="en-US"/>
              <a:t>1/3 of people lack health care and fuel</a:t>
            </a:r>
          </a:p>
          <a:p>
            <a:pPr>
              <a:lnSpc>
                <a:spcPct val="90000"/>
              </a:lnSpc>
            </a:pPr>
            <a:r>
              <a:rPr lang="en-US"/>
              <a:t>½ of people lack sanitation</a:t>
            </a:r>
          </a:p>
          <a:p>
            <a:pPr>
              <a:lnSpc>
                <a:spcPct val="90000"/>
              </a:lnSpc>
            </a:pPr>
            <a:r>
              <a:rPr lang="en-US"/>
              <a:t>¼ of adults cannot read and write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828" name="Rectangle 44"/>
          <p:cNvSpPr>
            <a:spLocks noGrp="1" noChangeArrowheads="1"/>
          </p:cNvSpPr>
          <p:nvPr>
            <p:ph type="title"/>
          </p:nvPr>
        </p:nvSpPr>
        <p:spPr/>
        <p:txBody>
          <a:bodyPr/>
          <a:lstStyle/>
          <a:p>
            <a:r>
              <a:rPr lang="en-US"/>
              <a:t>Overshoot = Crash</a:t>
            </a:r>
          </a:p>
        </p:txBody>
      </p:sp>
      <p:sp>
        <p:nvSpPr>
          <p:cNvPr id="118829" name="Freeform 45"/>
          <p:cNvSpPr>
            <a:spLocks/>
          </p:cNvSpPr>
          <p:nvPr/>
        </p:nvSpPr>
        <p:spPr bwMode="auto">
          <a:xfrm>
            <a:off x="2209800" y="457200"/>
            <a:ext cx="3276600" cy="5689600"/>
          </a:xfrm>
          <a:custGeom>
            <a:avLst/>
            <a:gdLst/>
            <a:ahLst/>
            <a:cxnLst>
              <a:cxn ang="0">
                <a:pos x="0" y="3072"/>
              </a:cxn>
              <a:cxn ang="0">
                <a:pos x="672" y="3072"/>
              </a:cxn>
              <a:cxn ang="0">
                <a:pos x="2064" y="0"/>
              </a:cxn>
            </a:cxnLst>
            <a:rect l="0" t="0" r="r" b="b"/>
            <a:pathLst>
              <a:path w="2064" h="3584">
                <a:moveTo>
                  <a:pt x="0" y="3072"/>
                </a:moveTo>
                <a:cubicBezTo>
                  <a:pt x="164" y="3328"/>
                  <a:pt x="328" y="3584"/>
                  <a:pt x="672" y="3072"/>
                </a:cubicBezTo>
                <a:cubicBezTo>
                  <a:pt x="1016" y="2560"/>
                  <a:pt x="1832" y="512"/>
                  <a:pt x="2064" y="0"/>
                </a:cubicBezTo>
              </a:path>
            </a:pathLst>
          </a:custGeom>
          <a:noFill/>
          <a:ln w="9525">
            <a:solidFill>
              <a:schemeClr val="tx1"/>
            </a:solidFill>
            <a:round/>
            <a:headEnd/>
            <a:tailEnd/>
          </a:ln>
          <a:effectLst/>
        </p:spPr>
        <p:txBody>
          <a:bodyPr/>
          <a:lstStyle/>
          <a:p>
            <a:endParaRPr lang="en-US"/>
          </a:p>
        </p:txBody>
      </p:sp>
      <p:sp>
        <p:nvSpPr>
          <p:cNvPr id="118830" name="Freeform 46"/>
          <p:cNvSpPr>
            <a:spLocks/>
          </p:cNvSpPr>
          <p:nvPr/>
        </p:nvSpPr>
        <p:spPr bwMode="auto">
          <a:xfrm>
            <a:off x="5486400" y="533400"/>
            <a:ext cx="838200" cy="4114800"/>
          </a:xfrm>
          <a:custGeom>
            <a:avLst/>
            <a:gdLst/>
            <a:ahLst/>
            <a:cxnLst>
              <a:cxn ang="0">
                <a:pos x="0" y="0"/>
              </a:cxn>
              <a:cxn ang="0">
                <a:pos x="720" y="1248"/>
              </a:cxn>
            </a:cxnLst>
            <a:rect l="0" t="0" r="r" b="b"/>
            <a:pathLst>
              <a:path w="720" h="1248">
                <a:moveTo>
                  <a:pt x="0" y="0"/>
                </a:moveTo>
                <a:cubicBezTo>
                  <a:pt x="300" y="520"/>
                  <a:pt x="600" y="1040"/>
                  <a:pt x="720" y="1248"/>
                </a:cubicBezTo>
              </a:path>
            </a:pathLst>
          </a:custGeom>
          <a:noFill/>
          <a:ln w="9525">
            <a:solidFill>
              <a:schemeClr val="tx1"/>
            </a:solidFill>
            <a:round/>
            <a:headEnd/>
            <a:tailEnd/>
          </a:ln>
          <a:effectLst/>
        </p:spPr>
        <p:txBody>
          <a:bodyPr/>
          <a:lstStyle/>
          <a:p>
            <a:endParaRPr lang="en-US"/>
          </a:p>
        </p:txBody>
      </p:sp>
      <p:sp>
        <p:nvSpPr>
          <p:cNvPr id="118831" name="AutoShape 47"/>
          <p:cNvSpPr>
            <a:spLocks noChangeArrowheads="1"/>
          </p:cNvSpPr>
          <p:nvPr/>
        </p:nvSpPr>
        <p:spPr bwMode="auto">
          <a:xfrm rot="4259469">
            <a:off x="6003131" y="4817269"/>
            <a:ext cx="976313"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en-US"/>
          </a:p>
        </p:txBody>
      </p:sp>
      <p:sp>
        <p:nvSpPr>
          <p:cNvPr id="118833" name="Freeform 49"/>
          <p:cNvSpPr>
            <a:spLocks/>
          </p:cNvSpPr>
          <p:nvPr/>
        </p:nvSpPr>
        <p:spPr bwMode="auto">
          <a:xfrm>
            <a:off x="4038600" y="3733800"/>
            <a:ext cx="2057400" cy="3340100"/>
          </a:xfrm>
          <a:custGeom>
            <a:avLst/>
            <a:gdLst/>
            <a:ahLst/>
            <a:cxnLst>
              <a:cxn ang="0">
                <a:pos x="0" y="1392"/>
              </a:cxn>
              <a:cxn ang="0">
                <a:pos x="384" y="1872"/>
              </a:cxn>
              <a:cxn ang="0">
                <a:pos x="1296" y="0"/>
              </a:cxn>
            </a:cxnLst>
            <a:rect l="0" t="0" r="r" b="b"/>
            <a:pathLst>
              <a:path w="1296" h="2104">
                <a:moveTo>
                  <a:pt x="0" y="1392"/>
                </a:moveTo>
                <a:cubicBezTo>
                  <a:pt x="84" y="1748"/>
                  <a:pt x="168" y="2104"/>
                  <a:pt x="384" y="1872"/>
                </a:cubicBezTo>
                <a:cubicBezTo>
                  <a:pt x="600" y="1640"/>
                  <a:pt x="1144" y="312"/>
                  <a:pt x="1296" y="0"/>
                </a:cubicBezTo>
              </a:path>
            </a:pathLst>
          </a:custGeom>
          <a:noFill/>
          <a:ln w="9525">
            <a:solidFill>
              <a:schemeClr val="tx1"/>
            </a:solidFill>
            <a:round/>
            <a:headEnd/>
            <a:tailEnd/>
          </a:ln>
          <a:effectLst/>
        </p:spPr>
        <p:txBody>
          <a:bodyPr/>
          <a:lstStyle/>
          <a:p>
            <a:endParaRPr lang="en-US"/>
          </a:p>
        </p:txBody>
      </p:sp>
      <p:sp>
        <p:nvSpPr>
          <p:cNvPr id="118834" name="Freeform 50"/>
          <p:cNvSpPr>
            <a:spLocks/>
          </p:cNvSpPr>
          <p:nvPr/>
        </p:nvSpPr>
        <p:spPr bwMode="auto">
          <a:xfrm>
            <a:off x="6096000" y="3213100"/>
            <a:ext cx="685800" cy="901700"/>
          </a:xfrm>
          <a:custGeom>
            <a:avLst/>
            <a:gdLst/>
            <a:ahLst/>
            <a:cxnLst>
              <a:cxn ang="0">
                <a:pos x="0" y="328"/>
              </a:cxn>
              <a:cxn ang="0">
                <a:pos x="192" y="40"/>
              </a:cxn>
              <a:cxn ang="0">
                <a:pos x="432" y="568"/>
              </a:cxn>
            </a:cxnLst>
            <a:rect l="0" t="0" r="r" b="b"/>
            <a:pathLst>
              <a:path w="432" h="568">
                <a:moveTo>
                  <a:pt x="0" y="328"/>
                </a:moveTo>
                <a:cubicBezTo>
                  <a:pt x="60" y="164"/>
                  <a:pt x="120" y="0"/>
                  <a:pt x="192" y="40"/>
                </a:cubicBezTo>
                <a:cubicBezTo>
                  <a:pt x="264" y="80"/>
                  <a:pt x="392" y="480"/>
                  <a:pt x="432" y="568"/>
                </a:cubicBezTo>
              </a:path>
            </a:pathLst>
          </a:custGeom>
          <a:noFill/>
          <a:ln w="9525">
            <a:solidFill>
              <a:schemeClr val="tx1"/>
            </a:solidFill>
            <a:round/>
            <a:headEnd/>
            <a:tailEnd/>
          </a:ln>
          <a:effectLst/>
        </p:spPr>
        <p:txBody>
          <a:bodyPr/>
          <a:lstStyle/>
          <a:p>
            <a:endParaRPr lang="en-US"/>
          </a:p>
        </p:txBody>
      </p:sp>
      <p:sp>
        <p:nvSpPr>
          <p:cNvPr id="118835" name="Freeform 51"/>
          <p:cNvSpPr>
            <a:spLocks/>
          </p:cNvSpPr>
          <p:nvPr/>
        </p:nvSpPr>
        <p:spPr bwMode="auto">
          <a:xfrm>
            <a:off x="6781800" y="3213100"/>
            <a:ext cx="1524000" cy="977900"/>
          </a:xfrm>
          <a:custGeom>
            <a:avLst/>
            <a:gdLst/>
            <a:ahLst/>
            <a:cxnLst>
              <a:cxn ang="0">
                <a:pos x="0" y="568"/>
              </a:cxn>
              <a:cxn ang="0">
                <a:pos x="288" y="40"/>
              </a:cxn>
              <a:cxn ang="0">
                <a:pos x="480" y="616"/>
              </a:cxn>
              <a:cxn ang="0">
                <a:pos x="672" y="40"/>
              </a:cxn>
              <a:cxn ang="0">
                <a:pos x="960" y="376"/>
              </a:cxn>
            </a:cxnLst>
            <a:rect l="0" t="0" r="r" b="b"/>
            <a:pathLst>
              <a:path w="960" h="616">
                <a:moveTo>
                  <a:pt x="0" y="568"/>
                </a:moveTo>
                <a:cubicBezTo>
                  <a:pt x="104" y="300"/>
                  <a:pt x="208" y="32"/>
                  <a:pt x="288" y="40"/>
                </a:cubicBezTo>
                <a:cubicBezTo>
                  <a:pt x="368" y="48"/>
                  <a:pt x="416" y="616"/>
                  <a:pt x="480" y="616"/>
                </a:cubicBezTo>
                <a:cubicBezTo>
                  <a:pt x="544" y="616"/>
                  <a:pt x="592" y="80"/>
                  <a:pt x="672" y="40"/>
                </a:cubicBezTo>
                <a:cubicBezTo>
                  <a:pt x="752" y="0"/>
                  <a:pt x="912" y="320"/>
                  <a:pt x="960" y="376"/>
                </a:cubicBezTo>
              </a:path>
            </a:pathLst>
          </a:custGeom>
          <a:noFill/>
          <a:ln w="9525">
            <a:solidFill>
              <a:schemeClr val="tx1"/>
            </a:solidFill>
            <a:round/>
            <a:headEnd/>
            <a:tailEnd/>
          </a:ln>
          <a:effectLst/>
        </p:spPr>
        <p:txBody>
          <a:bodyPr/>
          <a:lstStyle/>
          <a:p>
            <a:endParaRPr lang="en-US"/>
          </a:p>
        </p:txBody>
      </p:sp>
      <p:sp>
        <p:nvSpPr>
          <p:cNvPr id="118836" name="Text Box 52"/>
          <p:cNvSpPr txBox="1">
            <a:spLocks noChangeArrowheads="1"/>
          </p:cNvSpPr>
          <p:nvPr/>
        </p:nvSpPr>
        <p:spPr bwMode="auto">
          <a:xfrm>
            <a:off x="6918325" y="2322513"/>
            <a:ext cx="958850" cy="366712"/>
          </a:xfrm>
          <a:prstGeom prst="rect">
            <a:avLst/>
          </a:prstGeom>
          <a:noFill/>
          <a:ln w="9525">
            <a:noFill/>
            <a:miter lim="800000"/>
            <a:headEnd/>
            <a:tailEnd/>
          </a:ln>
          <a:effectLst/>
        </p:spPr>
        <p:txBody>
          <a:bodyPr wrap="none">
            <a:spAutoFit/>
          </a:bodyPr>
          <a:lstStyle/>
          <a:p>
            <a:r>
              <a:rPr lang="en-US"/>
              <a:t>S curve</a:t>
            </a:r>
          </a:p>
        </p:txBody>
      </p:sp>
      <p:sp>
        <p:nvSpPr>
          <p:cNvPr id="118837" name="Text Box 53"/>
          <p:cNvSpPr txBox="1">
            <a:spLocks noChangeArrowheads="1"/>
          </p:cNvSpPr>
          <p:nvPr/>
        </p:nvSpPr>
        <p:spPr bwMode="auto">
          <a:xfrm>
            <a:off x="4860925" y="2627313"/>
            <a:ext cx="742950" cy="366712"/>
          </a:xfrm>
          <a:prstGeom prst="rect">
            <a:avLst/>
          </a:prstGeom>
          <a:noFill/>
          <a:ln w="9525">
            <a:noFill/>
            <a:miter lim="800000"/>
            <a:headEnd/>
            <a:tailEnd/>
          </a:ln>
          <a:effectLst/>
        </p:spPr>
        <p:txBody>
          <a:bodyPr wrap="none">
            <a:spAutoFit/>
          </a:bodyPr>
          <a:lstStyle/>
          <a:p>
            <a:r>
              <a:rPr lang="en-US"/>
              <a:t>crash</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solidFill>
            <a:srgbClr val="E2BCC4"/>
          </a:solidFill>
          <a:ln>
            <a:solidFill>
              <a:srgbClr val="C9D5C9"/>
            </a:solidFill>
          </a:ln>
        </p:spPr>
        <p:txBody>
          <a:bodyPr/>
          <a:lstStyle/>
          <a:p>
            <a:r>
              <a:rPr lang="en-US"/>
              <a:t>Phantom Capacity &amp; Overshoot</a:t>
            </a:r>
          </a:p>
        </p:txBody>
      </p:sp>
      <p:sp>
        <p:nvSpPr>
          <p:cNvPr id="120835" name="Rectangle 3"/>
          <p:cNvSpPr>
            <a:spLocks noGrp="1" noChangeArrowheads="1"/>
          </p:cNvSpPr>
          <p:nvPr>
            <p:ph type="body" idx="1"/>
          </p:nvPr>
        </p:nvSpPr>
        <p:spPr>
          <a:xfrm>
            <a:off x="457200" y="1600200"/>
            <a:ext cx="8229600" cy="5029200"/>
          </a:xfrm>
          <a:solidFill>
            <a:schemeClr val="folHlink"/>
          </a:solidFill>
          <a:ln>
            <a:solidFill>
              <a:schemeClr val="folHlink"/>
            </a:solidFill>
          </a:ln>
        </p:spPr>
        <p:txBody>
          <a:bodyPr/>
          <a:lstStyle/>
          <a:p>
            <a:pPr>
              <a:buFontTx/>
              <a:buNone/>
            </a:pPr>
            <a:r>
              <a:rPr lang="en-US"/>
              <a:t>  Catton: carrying capacity illusions x reality</a:t>
            </a:r>
          </a:p>
        </p:txBody>
      </p:sp>
      <p:sp>
        <p:nvSpPr>
          <p:cNvPr id="120836" name="Text Box 4"/>
          <p:cNvSpPr txBox="1">
            <a:spLocks noChangeArrowheads="1"/>
          </p:cNvSpPr>
          <p:nvPr/>
        </p:nvSpPr>
        <p:spPr bwMode="auto">
          <a:xfrm>
            <a:off x="3657600" y="4724400"/>
            <a:ext cx="1066800" cy="457200"/>
          </a:xfrm>
          <a:prstGeom prst="rect">
            <a:avLst/>
          </a:prstGeom>
          <a:solidFill>
            <a:srgbClr val="FFFFFF"/>
          </a:solidFill>
          <a:ln w="9525">
            <a:solidFill>
              <a:srgbClr val="000000"/>
            </a:solidFill>
            <a:miter lim="800000"/>
            <a:headEnd/>
            <a:tailEnd/>
          </a:ln>
        </p:spPr>
        <p:txBody>
          <a:bodyPr/>
          <a:lstStyle/>
          <a:p>
            <a:r>
              <a:rPr lang="en-US" sz="1200"/>
              <a:t>Prosthetic/</a:t>
            </a:r>
          </a:p>
          <a:p>
            <a:r>
              <a:rPr lang="en-US" sz="1200"/>
              <a:t>Tech Fix</a:t>
            </a:r>
            <a:endParaRPr lang="en-US"/>
          </a:p>
        </p:txBody>
      </p:sp>
      <p:sp>
        <p:nvSpPr>
          <p:cNvPr id="120837" name="Freeform 5"/>
          <p:cNvSpPr>
            <a:spLocks/>
          </p:cNvSpPr>
          <p:nvPr/>
        </p:nvSpPr>
        <p:spPr bwMode="auto">
          <a:xfrm>
            <a:off x="1752600" y="2971800"/>
            <a:ext cx="1219200" cy="1066800"/>
          </a:xfrm>
          <a:custGeom>
            <a:avLst/>
            <a:gdLst/>
            <a:ahLst/>
            <a:cxnLst>
              <a:cxn ang="0">
                <a:pos x="0" y="672"/>
              </a:cxn>
              <a:cxn ang="0">
                <a:pos x="528" y="480"/>
              </a:cxn>
              <a:cxn ang="0">
                <a:pos x="768" y="0"/>
              </a:cxn>
            </a:cxnLst>
            <a:rect l="0" t="0" r="r" b="b"/>
            <a:pathLst>
              <a:path w="768" h="672">
                <a:moveTo>
                  <a:pt x="0" y="672"/>
                </a:moveTo>
                <a:cubicBezTo>
                  <a:pt x="200" y="632"/>
                  <a:pt x="400" y="592"/>
                  <a:pt x="528" y="480"/>
                </a:cubicBezTo>
                <a:cubicBezTo>
                  <a:pt x="656" y="368"/>
                  <a:pt x="720" y="80"/>
                  <a:pt x="768" y="0"/>
                </a:cubicBezTo>
              </a:path>
            </a:pathLst>
          </a:custGeom>
          <a:noFill/>
          <a:ln w="9525">
            <a:solidFill>
              <a:schemeClr val="tx1"/>
            </a:solidFill>
            <a:round/>
            <a:headEnd/>
            <a:tailEnd/>
          </a:ln>
          <a:effectLst/>
        </p:spPr>
        <p:txBody>
          <a:bodyPr/>
          <a:lstStyle/>
          <a:p>
            <a:endParaRPr lang="en-US"/>
          </a:p>
        </p:txBody>
      </p:sp>
      <p:sp>
        <p:nvSpPr>
          <p:cNvPr id="120838" name="Freeform 6"/>
          <p:cNvSpPr>
            <a:spLocks/>
          </p:cNvSpPr>
          <p:nvPr/>
        </p:nvSpPr>
        <p:spPr bwMode="auto">
          <a:xfrm>
            <a:off x="3810000" y="2641600"/>
            <a:ext cx="1333500" cy="1549400"/>
          </a:xfrm>
          <a:custGeom>
            <a:avLst/>
            <a:gdLst/>
            <a:ahLst/>
            <a:cxnLst>
              <a:cxn ang="0">
                <a:pos x="0" y="688"/>
              </a:cxn>
              <a:cxn ang="0">
                <a:pos x="384" y="688"/>
              </a:cxn>
              <a:cxn ang="0">
                <a:pos x="768" y="112"/>
              </a:cxn>
              <a:cxn ang="0">
                <a:pos x="816" y="16"/>
              </a:cxn>
            </a:cxnLst>
            <a:rect l="0" t="0" r="r" b="b"/>
            <a:pathLst>
              <a:path w="840" h="784">
                <a:moveTo>
                  <a:pt x="0" y="688"/>
                </a:moveTo>
                <a:cubicBezTo>
                  <a:pt x="128" y="736"/>
                  <a:pt x="256" y="784"/>
                  <a:pt x="384" y="688"/>
                </a:cubicBezTo>
                <a:cubicBezTo>
                  <a:pt x="512" y="592"/>
                  <a:pt x="696" y="224"/>
                  <a:pt x="768" y="112"/>
                </a:cubicBezTo>
                <a:cubicBezTo>
                  <a:pt x="840" y="0"/>
                  <a:pt x="808" y="32"/>
                  <a:pt x="816" y="16"/>
                </a:cubicBezTo>
              </a:path>
            </a:pathLst>
          </a:custGeom>
          <a:noFill/>
          <a:ln w="9525">
            <a:solidFill>
              <a:schemeClr val="tx1"/>
            </a:solidFill>
            <a:round/>
            <a:headEnd/>
            <a:tailEnd/>
          </a:ln>
          <a:effectLst/>
        </p:spPr>
        <p:txBody>
          <a:bodyPr/>
          <a:lstStyle/>
          <a:p>
            <a:endParaRPr lang="en-US"/>
          </a:p>
        </p:txBody>
      </p:sp>
      <p:sp>
        <p:nvSpPr>
          <p:cNvPr id="120839" name="Freeform 7"/>
          <p:cNvSpPr>
            <a:spLocks/>
          </p:cNvSpPr>
          <p:nvPr/>
        </p:nvSpPr>
        <p:spPr bwMode="auto">
          <a:xfrm>
            <a:off x="3810000" y="3733800"/>
            <a:ext cx="609600" cy="1588"/>
          </a:xfrm>
          <a:custGeom>
            <a:avLst/>
            <a:gdLst/>
            <a:ahLst/>
            <a:cxnLst>
              <a:cxn ang="0">
                <a:pos x="0" y="0"/>
              </a:cxn>
              <a:cxn ang="0">
                <a:pos x="384" y="0"/>
              </a:cxn>
            </a:cxnLst>
            <a:rect l="0" t="0" r="r" b="b"/>
            <a:pathLst>
              <a:path w="384" h="1">
                <a:moveTo>
                  <a:pt x="0" y="0"/>
                </a:moveTo>
                <a:cubicBezTo>
                  <a:pt x="160" y="0"/>
                  <a:pt x="320" y="0"/>
                  <a:pt x="384" y="0"/>
                </a:cubicBezTo>
              </a:path>
            </a:pathLst>
          </a:custGeom>
          <a:noFill/>
          <a:ln w="9525">
            <a:solidFill>
              <a:schemeClr val="tx1"/>
            </a:solidFill>
            <a:round/>
            <a:headEnd/>
            <a:tailEnd/>
          </a:ln>
          <a:effectLst/>
        </p:spPr>
        <p:txBody>
          <a:bodyPr/>
          <a:lstStyle/>
          <a:p>
            <a:endParaRPr lang="en-US"/>
          </a:p>
        </p:txBody>
      </p:sp>
      <p:sp>
        <p:nvSpPr>
          <p:cNvPr id="120840" name="Line 8"/>
          <p:cNvSpPr>
            <a:spLocks noChangeShapeType="1"/>
          </p:cNvSpPr>
          <p:nvPr/>
        </p:nvSpPr>
        <p:spPr bwMode="auto">
          <a:xfrm flipV="1">
            <a:off x="4343400" y="3048000"/>
            <a:ext cx="152400" cy="685800"/>
          </a:xfrm>
          <a:prstGeom prst="line">
            <a:avLst/>
          </a:prstGeom>
          <a:noFill/>
          <a:ln w="9525">
            <a:solidFill>
              <a:schemeClr val="tx1"/>
            </a:solidFill>
            <a:round/>
            <a:headEnd/>
            <a:tailEnd/>
          </a:ln>
          <a:effectLst/>
        </p:spPr>
        <p:txBody>
          <a:bodyPr/>
          <a:lstStyle/>
          <a:p>
            <a:endParaRPr lang="en-US"/>
          </a:p>
        </p:txBody>
      </p:sp>
      <p:sp>
        <p:nvSpPr>
          <p:cNvPr id="120841" name="Line 9"/>
          <p:cNvSpPr>
            <a:spLocks noChangeShapeType="1"/>
          </p:cNvSpPr>
          <p:nvPr/>
        </p:nvSpPr>
        <p:spPr bwMode="auto">
          <a:xfrm>
            <a:off x="4495800" y="3048000"/>
            <a:ext cx="228600" cy="0"/>
          </a:xfrm>
          <a:prstGeom prst="line">
            <a:avLst/>
          </a:prstGeom>
          <a:noFill/>
          <a:ln w="9525">
            <a:solidFill>
              <a:schemeClr val="tx1"/>
            </a:solidFill>
            <a:round/>
            <a:headEnd/>
            <a:tailEnd/>
          </a:ln>
          <a:effectLst/>
        </p:spPr>
        <p:txBody>
          <a:bodyPr/>
          <a:lstStyle/>
          <a:p>
            <a:endParaRPr lang="en-US"/>
          </a:p>
        </p:txBody>
      </p:sp>
      <p:sp>
        <p:nvSpPr>
          <p:cNvPr id="120842" name="Line 10"/>
          <p:cNvSpPr>
            <a:spLocks noChangeShapeType="1"/>
          </p:cNvSpPr>
          <p:nvPr/>
        </p:nvSpPr>
        <p:spPr bwMode="auto">
          <a:xfrm flipV="1">
            <a:off x="4724400" y="2590800"/>
            <a:ext cx="228600" cy="457200"/>
          </a:xfrm>
          <a:prstGeom prst="line">
            <a:avLst/>
          </a:prstGeom>
          <a:noFill/>
          <a:ln w="9525">
            <a:solidFill>
              <a:schemeClr val="tx1"/>
            </a:solidFill>
            <a:round/>
            <a:headEnd/>
            <a:tailEnd/>
          </a:ln>
          <a:effectLst/>
        </p:spPr>
        <p:txBody>
          <a:bodyPr/>
          <a:lstStyle/>
          <a:p>
            <a:endParaRPr lang="en-US"/>
          </a:p>
        </p:txBody>
      </p:sp>
      <p:sp>
        <p:nvSpPr>
          <p:cNvPr id="120843" name="Text Box 11"/>
          <p:cNvSpPr txBox="1">
            <a:spLocks noChangeArrowheads="1"/>
          </p:cNvSpPr>
          <p:nvPr/>
        </p:nvSpPr>
        <p:spPr bwMode="auto">
          <a:xfrm rot="10800000" flipV="1">
            <a:off x="1370013" y="2911475"/>
            <a:ext cx="1296987" cy="641350"/>
          </a:xfrm>
          <a:prstGeom prst="rect">
            <a:avLst/>
          </a:prstGeom>
          <a:noFill/>
          <a:ln w="9525">
            <a:noFill/>
            <a:miter lim="800000"/>
            <a:headEnd/>
            <a:tailEnd/>
          </a:ln>
          <a:effectLst/>
        </p:spPr>
        <p:txBody>
          <a:bodyPr>
            <a:spAutoFit/>
          </a:bodyPr>
          <a:lstStyle/>
          <a:p>
            <a:r>
              <a:rPr lang="en-US"/>
              <a:t>Unlimited CC</a:t>
            </a:r>
          </a:p>
        </p:txBody>
      </p:sp>
      <p:sp>
        <p:nvSpPr>
          <p:cNvPr id="120844" name="Text Box 12"/>
          <p:cNvSpPr txBox="1">
            <a:spLocks noChangeArrowheads="1"/>
          </p:cNvSpPr>
          <p:nvPr/>
        </p:nvSpPr>
        <p:spPr bwMode="auto">
          <a:xfrm>
            <a:off x="4098925" y="2322513"/>
            <a:ext cx="412750" cy="366712"/>
          </a:xfrm>
          <a:prstGeom prst="rect">
            <a:avLst/>
          </a:prstGeom>
          <a:noFill/>
          <a:ln w="9525">
            <a:noFill/>
            <a:miter lim="800000"/>
            <a:headEnd/>
            <a:tailEnd/>
          </a:ln>
          <a:effectLst/>
        </p:spPr>
        <p:txBody>
          <a:bodyPr wrap="none">
            <a:spAutoFit/>
          </a:bodyPr>
          <a:lstStyle/>
          <a:p>
            <a:r>
              <a:rPr lang="en-US"/>
              <a:t>cc</a:t>
            </a:r>
          </a:p>
        </p:txBody>
      </p:sp>
      <p:sp>
        <p:nvSpPr>
          <p:cNvPr id="120845" name="Freeform 13"/>
          <p:cNvSpPr>
            <a:spLocks/>
          </p:cNvSpPr>
          <p:nvPr/>
        </p:nvSpPr>
        <p:spPr bwMode="auto">
          <a:xfrm>
            <a:off x="6324600" y="2819400"/>
            <a:ext cx="1333500" cy="1549400"/>
          </a:xfrm>
          <a:custGeom>
            <a:avLst/>
            <a:gdLst/>
            <a:ahLst/>
            <a:cxnLst>
              <a:cxn ang="0">
                <a:pos x="0" y="688"/>
              </a:cxn>
              <a:cxn ang="0">
                <a:pos x="384" y="688"/>
              </a:cxn>
              <a:cxn ang="0">
                <a:pos x="768" y="112"/>
              </a:cxn>
              <a:cxn ang="0">
                <a:pos x="816" y="16"/>
              </a:cxn>
            </a:cxnLst>
            <a:rect l="0" t="0" r="r" b="b"/>
            <a:pathLst>
              <a:path w="840" h="784">
                <a:moveTo>
                  <a:pt x="0" y="688"/>
                </a:moveTo>
                <a:cubicBezTo>
                  <a:pt x="128" y="736"/>
                  <a:pt x="256" y="784"/>
                  <a:pt x="384" y="688"/>
                </a:cubicBezTo>
                <a:cubicBezTo>
                  <a:pt x="512" y="592"/>
                  <a:pt x="696" y="224"/>
                  <a:pt x="768" y="112"/>
                </a:cubicBezTo>
                <a:cubicBezTo>
                  <a:pt x="840" y="0"/>
                  <a:pt x="808" y="32"/>
                  <a:pt x="816" y="16"/>
                </a:cubicBezTo>
              </a:path>
            </a:pathLst>
          </a:custGeom>
          <a:noFill/>
          <a:ln w="9525">
            <a:solidFill>
              <a:schemeClr val="tx1"/>
            </a:solidFill>
            <a:round/>
            <a:headEnd/>
            <a:tailEnd/>
          </a:ln>
          <a:effectLst/>
        </p:spPr>
        <p:txBody>
          <a:bodyPr/>
          <a:lstStyle/>
          <a:p>
            <a:endParaRPr lang="en-US"/>
          </a:p>
        </p:txBody>
      </p:sp>
      <p:sp>
        <p:nvSpPr>
          <p:cNvPr id="120846" name="Freeform 14"/>
          <p:cNvSpPr>
            <a:spLocks/>
          </p:cNvSpPr>
          <p:nvPr/>
        </p:nvSpPr>
        <p:spPr bwMode="auto">
          <a:xfrm rot="16066221">
            <a:off x="6629400" y="2819400"/>
            <a:ext cx="1333500" cy="1549400"/>
          </a:xfrm>
          <a:custGeom>
            <a:avLst/>
            <a:gdLst/>
            <a:ahLst/>
            <a:cxnLst>
              <a:cxn ang="0">
                <a:pos x="0" y="688"/>
              </a:cxn>
              <a:cxn ang="0">
                <a:pos x="384" y="688"/>
              </a:cxn>
              <a:cxn ang="0">
                <a:pos x="768" y="112"/>
              </a:cxn>
              <a:cxn ang="0">
                <a:pos x="816" y="16"/>
              </a:cxn>
            </a:cxnLst>
            <a:rect l="0" t="0" r="r" b="b"/>
            <a:pathLst>
              <a:path w="840" h="784">
                <a:moveTo>
                  <a:pt x="0" y="688"/>
                </a:moveTo>
                <a:cubicBezTo>
                  <a:pt x="128" y="736"/>
                  <a:pt x="256" y="784"/>
                  <a:pt x="384" y="688"/>
                </a:cubicBezTo>
                <a:cubicBezTo>
                  <a:pt x="512" y="592"/>
                  <a:pt x="696" y="224"/>
                  <a:pt x="768" y="112"/>
                </a:cubicBezTo>
                <a:cubicBezTo>
                  <a:pt x="840" y="0"/>
                  <a:pt x="808" y="32"/>
                  <a:pt x="816" y="16"/>
                </a:cubicBezTo>
              </a:path>
            </a:pathLst>
          </a:custGeom>
          <a:noFill/>
          <a:ln w="9525">
            <a:solidFill>
              <a:schemeClr val="tx1"/>
            </a:solidFill>
            <a:round/>
            <a:headEnd/>
            <a:tailEnd/>
          </a:ln>
          <a:effectLst/>
        </p:spPr>
        <p:txBody>
          <a:bodyPr/>
          <a:lstStyle/>
          <a:p>
            <a:endParaRPr lang="en-US"/>
          </a:p>
        </p:txBody>
      </p:sp>
      <p:sp>
        <p:nvSpPr>
          <p:cNvPr id="120847" name="Text Box 15"/>
          <p:cNvSpPr txBox="1">
            <a:spLocks noChangeArrowheads="1"/>
          </p:cNvSpPr>
          <p:nvPr/>
        </p:nvSpPr>
        <p:spPr bwMode="auto">
          <a:xfrm>
            <a:off x="6461125" y="2398713"/>
            <a:ext cx="514350" cy="366712"/>
          </a:xfrm>
          <a:prstGeom prst="rect">
            <a:avLst/>
          </a:prstGeom>
          <a:noFill/>
          <a:ln w="9525">
            <a:noFill/>
            <a:miter lim="800000"/>
            <a:headEnd/>
            <a:tailEnd/>
          </a:ln>
          <a:effectLst/>
        </p:spPr>
        <p:txBody>
          <a:bodyPr wrap="none">
            <a:spAutoFit/>
          </a:bodyPr>
          <a:lstStyle/>
          <a:p>
            <a:r>
              <a:rPr lang="en-US"/>
              <a:t>CC</a:t>
            </a:r>
          </a:p>
        </p:txBody>
      </p:sp>
      <p:sp>
        <p:nvSpPr>
          <p:cNvPr id="120848" name="Text Box 16"/>
          <p:cNvSpPr txBox="1">
            <a:spLocks noChangeArrowheads="1"/>
          </p:cNvSpPr>
          <p:nvPr/>
        </p:nvSpPr>
        <p:spPr bwMode="auto">
          <a:xfrm>
            <a:off x="2346325" y="3922713"/>
            <a:ext cx="615950" cy="366712"/>
          </a:xfrm>
          <a:prstGeom prst="rect">
            <a:avLst/>
          </a:prstGeom>
          <a:noFill/>
          <a:ln w="9525">
            <a:noFill/>
            <a:miter lim="800000"/>
            <a:headEnd/>
            <a:tailEnd/>
          </a:ln>
          <a:effectLst/>
        </p:spPr>
        <p:txBody>
          <a:bodyPr wrap="none">
            <a:spAutoFit/>
          </a:bodyPr>
          <a:lstStyle/>
          <a:p>
            <a:r>
              <a:rPr lang="en-US"/>
              <a:t>load</a:t>
            </a:r>
          </a:p>
        </p:txBody>
      </p:sp>
      <p:sp>
        <p:nvSpPr>
          <p:cNvPr id="120849" name="Text Box 17"/>
          <p:cNvSpPr txBox="1">
            <a:spLocks noChangeArrowheads="1"/>
          </p:cNvSpPr>
          <p:nvPr/>
        </p:nvSpPr>
        <p:spPr bwMode="auto">
          <a:xfrm>
            <a:off x="4632325" y="3922713"/>
            <a:ext cx="615950" cy="366712"/>
          </a:xfrm>
          <a:prstGeom prst="rect">
            <a:avLst/>
          </a:prstGeom>
          <a:noFill/>
          <a:ln w="9525">
            <a:noFill/>
            <a:miter lim="800000"/>
            <a:headEnd/>
            <a:tailEnd/>
          </a:ln>
          <a:effectLst/>
        </p:spPr>
        <p:txBody>
          <a:bodyPr wrap="none">
            <a:spAutoFit/>
          </a:bodyPr>
          <a:lstStyle/>
          <a:p>
            <a:r>
              <a:rPr lang="en-US"/>
              <a:t>load</a:t>
            </a:r>
          </a:p>
        </p:txBody>
      </p:sp>
      <p:sp>
        <p:nvSpPr>
          <p:cNvPr id="120850" name="Text Box 18"/>
          <p:cNvSpPr txBox="1">
            <a:spLocks noChangeArrowheads="1"/>
          </p:cNvSpPr>
          <p:nvPr/>
        </p:nvSpPr>
        <p:spPr bwMode="auto">
          <a:xfrm>
            <a:off x="6994525" y="4151313"/>
            <a:ext cx="615950" cy="366712"/>
          </a:xfrm>
          <a:prstGeom prst="rect">
            <a:avLst/>
          </a:prstGeom>
          <a:noFill/>
          <a:ln w="9525">
            <a:noFill/>
            <a:miter lim="800000"/>
            <a:headEnd/>
            <a:tailEnd/>
          </a:ln>
          <a:effectLst/>
        </p:spPr>
        <p:txBody>
          <a:bodyPr wrap="none">
            <a:spAutoFit/>
          </a:bodyPr>
          <a:lstStyle/>
          <a:p>
            <a:r>
              <a:rPr lang="en-US"/>
              <a:t>load</a:t>
            </a:r>
          </a:p>
        </p:txBody>
      </p:sp>
      <p:sp>
        <p:nvSpPr>
          <p:cNvPr id="120851" name="Text Box 19"/>
          <p:cNvSpPr txBox="1">
            <a:spLocks noChangeArrowheads="1"/>
          </p:cNvSpPr>
          <p:nvPr/>
        </p:nvSpPr>
        <p:spPr bwMode="auto">
          <a:xfrm>
            <a:off x="2117725" y="4837113"/>
            <a:ext cx="1327150" cy="366712"/>
          </a:xfrm>
          <a:prstGeom prst="rect">
            <a:avLst/>
          </a:prstGeom>
          <a:noFill/>
          <a:ln w="9525">
            <a:noFill/>
            <a:miter lim="800000"/>
            <a:headEnd/>
            <a:tailEnd/>
          </a:ln>
          <a:effectLst/>
        </p:spPr>
        <p:txBody>
          <a:bodyPr wrap="none">
            <a:spAutoFit/>
          </a:bodyPr>
          <a:lstStyle/>
          <a:p>
            <a:r>
              <a:rPr lang="en-US"/>
              <a:t>Unrealisms</a:t>
            </a:r>
          </a:p>
        </p:txBody>
      </p:sp>
      <p:sp>
        <p:nvSpPr>
          <p:cNvPr id="120852" name="Text Box 20"/>
          <p:cNvSpPr txBox="1">
            <a:spLocks noChangeArrowheads="1"/>
          </p:cNvSpPr>
          <p:nvPr/>
        </p:nvSpPr>
        <p:spPr bwMode="auto">
          <a:xfrm>
            <a:off x="6765925" y="4760913"/>
            <a:ext cx="920750" cy="366712"/>
          </a:xfrm>
          <a:prstGeom prst="rect">
            <a:avLst/>
          </a:prstGeom>
          <a:noFill/>
          <a:ln w="9525">
            <a:noFill/>
            <a:miter lim="800000"/>
            <a:headEnd/>
            <a:tailEnd/>
          </a:ln>
          <a:effectLst/>
        </p:spPr>
        <p:txBody>
          <a:bodyPr wrap="none">
            <a:spAutoFit/>
          </a:bodyPr>
          <a:lstStyle/>
          <a:p>
            <a:r>
              <a:rPr lang="en-US"/>
              <a:t>realism</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6" name="Object 2"/>
          <p:cNvGraphicFramePr>
            <a:graphicFrameLocks noChangeAspect="1"/>
          </p:cNvGraphicFramePr>
          <p:nvPr/>
        </p:nvGraphicFramePr>
        <p:xfrm>
          <a:off x="792163" y="-55563"/>
          <a:ext cx="7610475" cy="6772276"/>
        </p:xfrm>
        <a:graphic>
          <a:graphicData uri="http://schemas.openxmlformats.org/presentationml/2006/ole">
            <p:oleObj spid="_x0000_s41986" name="Chart" r:id="rId4" imgW="7610375" imgH="6772335" progId="Excel.Chart.8">
              <p:embed/>
            </p:oleObj>
          </a:graphicData>
        </a:graphic>
      </p:graphicFrame>
      <p:sp>
        <p:nvSpPr>
          <p:cNvPr id="41987" name="AutoShape 3"/>
          <p:cNvSpPr>
            <a:spLocks/>
          </p:cNvSpPr>
          <p:nvPr/>
        </p:nvSpPr>
        <p:spPr bwMode="auto">
          <a:xfrm>
            <a:off x="4608513" y="5251450"/>
            <a:ext cx="1804987" cy="266700"/>
          </a:xfrm>
          <a:prstGeom prst="accentCallout1">
            <a:avLst>
              <a:gd name="adj1" fmla="val 42856"/>
              <a:gd name="adj2" fmla="val 104222"/>
              <a:gd name="adj3" fmla="val 94644"/>
              <a:gd name="adj4" fmla="val 118380"/>
            </a:avLst>
          </a:prstGeom>
          <a:solidFill>
            <a:schemeClr val="accent1"/>
          </a:solidFill>
          <a:ln w="15875">
            <a:solidFill>
              <a:schemeClr val="tx1"/>
            </a:solidFill>
            <a:miter lim="800000"/>
            <a:headEnd/>
            <a:tailEnd/>
          </a:ln>
          <a:effectLst/>
        </p:spPr>
        <p:txBody>
          <a:bodyPr lIns="0" tIns="0" rIns="0" bIns="0"/>
          <a:lstStyle/>
          <a:p>
            <a:pPr algn="ctr"/>
            <a:r>
              <a:rPr lang="en-US" sz="1600" b="1"/>
              <a:t>1 billion in 1800</a:t>
            </a:r>
          </a:p>
        </p:txBody>
      </p:sp>
      <p:sp>
        <p:nvSpPr>
          <p:cNvPr id="41988" name="AutoShape 4"/>
          <p:cNvSpPr>
            <a:spLocks noChangeArrowheads="1"/>
          </p:cNvSpPr>
          <p:nvPr/>
        </p:nvSpPr>
        <p:spPr bwMode="auto">
          <a:xfrm>
            <a:off x="6696075" y="5480050"/>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41989" name="AutoShape 5"/>
          <p:cNvSpPr>
            <a:spLocks/>
          </p:cNvSpPr>
          <p:nvPr/>
        </p:nvSpPr>
        <p:spPr bwMode="auto">
          <a:xfrm>
            <a:off x="5219700" y="3832225"/>
            <a:ext cx="1746250" cy="266700"/>
          </a:xfrm>
          <a:prstGeom prst="accentCallout1">
            <a:avLst>
              <a:gd name="adj1" fmla="val 42856"/>
              <a:gd name="adj2" fmla="val 104366"/>
              <a:gd name="adj3" fmla="val 169644"/>
              <a:gd name="adj4" fmla="val 132181"/>
            </a:avLst>
          </a:prstGeom>
          <a:solidFill>
            <a:schemeClr val="accent1"/>
          </a:solidFill>
          <a:ln w="15875">
            <a:solidFill>
              <a:schemeClr val="tx1"/>
            </a:solidFill>
            <a:miter lim="800000"/>
            <a:headEnd/>
            <a:tailEnd/>
          </a:ln>
          <a:effectLst/>
        </p:spPr>
        <p:txBody>
          <a:bodyPr lIns="0" tIns="0" rIns="0" bIns="0"/>
          <a:lstStyle/>
          <a:p>
            <a:pPr algn="ctr"/>
            <a:r>
              <a:rPr lang="en-US" sz="1600" b="1"/>
              <a:t>4 billion in 1975</a:t>
            </a:r>
          </a:p>
        </p:txBody>
      </p:sp>
      <p:sp>
        <p:nvSpPr>
          <p:cNvPr id="41990" name="AutoShape 6"/>
          <p:cNvSpPr>
            <a:spLocks noChangeArrowheads="1"/>
          </p:cNvSpPr>
          <p:nvPr/>
        </p:nvSpPr>
        <p:spPr bwMode="auto">
          <a:xfrm>
            <a:off x="7416800" y="4227513"/>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41991" name="AutoShape 7"/>
          <p:cNvSpPr>
            <a:spLocks/>
          </p:cNvSpPr>
          <p:nvPr/>
        </p:nvSpPr>
        <p:spPr bwMode="auto">
          <a:xfrm>
            <a:off x="5176838" y="4618038"/>
            <a:ext cx="1746250" cy="266700"/>
          </a:xfrm>
          <a:prstGeom prst="accentCallout1">
            <a:avLst>
              <a:gd name="adj1" fmla="val 42856"/>
              <a:gd name="adj2" fmla="val 104366"/>
              <a:gd name="adj3" fmla="val 159523"/>
              <a:gd name="adj4" fmla="val 118181"/>
            </a:avLst>
          </a:prstGeom>
          <a:solidFill>
            <a:schemeClr val="accent1"/>
          </a:solidFill>
          <a:ln w="15875">
            <a:solidFill>
              <a:schemeClr val="tx1"/>
            </a:solidFill>
            <a:miter lim="800000"/>
            <a:headEnd/>
            <a:tailEnd/>
          </a:ln>
          <a:effectLst/>
        </p:spPr>
        <p:txBody>
          <a:bodyPr lIns="0" tIns="0" rIns="0" bIns="0"/>
          <a:lstStyle/>
          <a:p>
            <a:pPr algn="ctr"/>
            <a:r>
              <a:rPr lang="en-US" sz="1600" b="1"/>
              <a:t>2 billion in 1920</a:t>
            </a:r>
          </a:p>
        </p:txBody>
      </p:sp>
      <p:sp>
        <p:nvSpPr>
          <p:cNvPr id="41992" name="AutoShape 8"/>
          <p:cNvSpPr>
            <a:spLocks noChangeArrowheads="1"/>
          </p:cNvSpPr>
          <p:nvPr/>
        </p:nvSpPr>
        <p:spPr bwMode="auto">
          <a:xfrm>
            <a:off x="7227888" y="5048250"/>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41993" name="AutoShape 9"/>
          <p:cNvSpPr>
            <a:spLocks/>
          </p:cNvSpPr>
          <p:nvPr/>
        </p:nvSpPr>
        <p:spPr bwMode="auto">
          <a:xfrm>
            <a:off x="5219700" y="3040063"/>
            <a:ext cx="1854200" cy="266700"/>
          </a:xfrm>
          <a:prstGeom prst="accentCallout1">
            <a:avLst>
              <a:gd name="adj1" fmla="val 42856"/>
              <a:gd name="adj2" fmla="val 104111"/>
              <a:gd name="adj3" fmla="val 88097"/>
              <a:gd name="adj4" fmla="val 123630"/>
            </a:avLst>
          </a:prstGeom>
          <a:solidFill>
            <a:schemeClr val="accent1"/>
          </a:solidFill>
          <a:ln w="15875">
            <a:solidFill>
              <a:schemeClr val="tx1"/>
            </a:solidFill>
            <a:miter lim="800000"/>
            <a:headEnd/>
            <a:tailEnd/>
          </a:ln>
          <a:effectLst/>
        </p:spPr>
        <p:txBody>
          <a:bodyPr lIns="0" tIns="0" rIns="0" bIns="0"/>
          <a:lstStyle/>
          <a:p>
            <a:pPr algn="ctr"/>
            <a:r>
              <a:rPr lang="en-US" sz="1600" b="1"/>
              <a:t>6.5 billion in 2005</a:t>
            </a:r>
          </a:p>
        </p:txBody>
      </p:sp>
      <p:sp>
        <p:nvSpPr>
          <p:cNvPr id="41994" name="AutoShape 10"/>
          <p:cNvSpPr>
            <a:spLocks noChangeArrowheads="1"/>
          </p:cNvSpPr>
          <p:nvPr/>
        </p:nvSpPr>
        <p:spPr bwMode="auto">
          <a:xfrm>
            <a:off x="7551738" y="3248025"/>
            <a:ext cx="152400" cy="1524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chemeClr val="tx1"/>
            </a:solidFill>
            <a:round/>
            <a:headEnd/>
            <a:tailEnd/>
          </a:ln>
          <a:effectLst/>
        </p:spPr>
        <p:txBody>
          <a:bodyPr wrap="none" anchor="ctr"/>
          <a:lstStyle/>
          <a:p>
            <a:endParaRPr lang="en-US"/>
          </a:p>
        </p:txBody>
      </p:sp>
      <p:sp>
        <p:nvSpPr>
          <p:cNvPr id="41995" name="Rectangle 11"/>
          <p:cNvSpPr>
            <a:spLocks noChangeArrowheads="1"/>
          </p:cNvSpPr>
          <p:nvPr/>
        </p:nvSpPr>
        <p:spPr bwMode="auto">
          <a:xfrm>
            <a:off x="0" y="52388"/>
            <a:ext cx="8243888" cy="792162"/>
          </a:xfrm>
          <a:prstGeom prst="rect">
            <a:avLst/>
          </a:prstGeom>
          <a:solidFill>
            <a:schemeClr val="tx1"/>
          </a:solidFill>
          <a:ln w="9525">
            <a:solidFill>
              <a:schemeClr val="tx1"/>
            </a:solidFill>
            <a:miter lim="800000"/>
            <a:headEnd/>
            <a:tailEnd/>
          </a:ln>
          <a:effectLst/>
        </p:spPr>
        <p:txBody>
          <a:bodyPr wrap="none" anchor="ctr"/>
          <a:lstStyle/>
          <a:p>
            <a:endParaRPr lang="en-US"/>
          </a:p>
        </p:txBody>
      </p:sp>
      <p:sp>
        <p:nvSpPr>
          <p:cNvPr id="41996" name="Text Box 12"/>
          <p:cNvSpPr txBox="1">
            <a:spLocks noChangeArrowheads="1"/>
          </p:cNvSpPr>
          <p:nvPr/>
        </p:nvSpPr>
        <p:spPr bwMode="auto">
          <a:xfrm>
            <a:off x="623888" y="455613"/>
            <a:ext cx="3709987" cy="366712"/>
          </a:xfrm>
          <a:prstGeom prst="rect">
            <a:avLst/>
          </a:prstGeom>
          <a:noFill/>
          <a:ln w="9525">
            <a:noFill/>
            <a:miter lim="800000"/>
            <a:headEnd/>
            <a:tailEnd/>
          </a:ln>
          <a:effectLst/>
        </p:spPr>
        <p:txBody>
          <a:bodyPr>
            <a:spAutoFit/>
          </a:bodyPr>
          <a:lstStyle/>
          <a:p>
            <a:pPr algn="ctr">
              <a:spcBef>
                <a:spcPct val="50000"/>
              </a:spcBef>
            </a:pPr>
            <a:r>
              <a:rPr lang="en-US" b="1">
                <a:solidFill>
                  <a:schemeClr val="bg1"/>
                </a:solidFill>
              </a:rPr>
              <a:t>World Population (billions) </a:t>
            </a:r>
          </a:p>
        </p:txBody>
      </p:sp>
      <p:sp>
        <p:nvSpPr>
          <p:cNvPr id="41997" name="Text Box 13"/>
          <p:cNvSpPr txBox="1">
            <a:spLocks noChangeArrowheads="1"/>
          </p:cNvSpPr>
          <p:nvPr/>
        </p:nvSpPr>
        <p:spPr bwMode="auto">
          <a:xfrm>
            <a:off x="495300" y="6540500"/>
            <a:ext cx="8318500" cy="228600"/>
          </a:xfrm>
          <a:prstGeom prst="rect">
            <a:avLst/>
          </a:prstGeom>
          <a:noFill/>
          <a:ln w="9525" algn="ctr">
            <a:noFill/>
            <a:miter lim="800000"/>
            <a:headEnd/>
            <a:tailEnd/>
          </a:ln>
          <a:effectLst/>
        </p:spPr>
        <p:txBody>
          <a:bodyPr>
            <a:spAutoFit/>
          </a:bodyPr>
          <a:lstStyle/>
          <a:p>
            <a:pPr>
              <a:spcBef>
                <a:spcPct val="50000"/>
              </a:spcBef>
            </a:pPr>
            <a:r>
              <a:rPr lang="en-US" sz="900">
                <a:solidFill>
                  <a:schemeClr val="bg1"/>
                </a:solidFill>
              </a:rPr>
              <a:t>Source:  UN Population Division 2004; Lee, 2003; Population Reference Bureau</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1986">
                                            <p:oleChartEl type="series" lvl="1"/>
                                          </p:spTgt>
                                        </p:tgtEl>
                                        <p:attrNameLst>
                                          <p:attrName>style.visibility</p:attrName>
                                        </p:attrNameLst>
                                      </p:cBhvr>
                                      <p:to>
                                        <p:strVal val="visible"/>
                                      </p:to>
                                    </p:set>
                                    <p:animEffect transition="in" filter="wipe(left)">
                                      <p:cBhvr>
                                        <p:cTn id="7" dur="1000"/>
                                        <p:tgtEl>
                                          <p:spTgt spid="41986">
                                            <p:oleChartEl type="series" lvl="1"/>
                                          </p:spTgt>
                                        </p:tgtEl>
                                      </p:cBhvr>
                                    </p:animEffect>
                                  </p:childTnLst>
                                </p:cTn>
                              </p:par>
                            </p:childTnLst>
                          </p:cTn>
                        </p:par>
                        <p:par>
                          <p:cTn id="8" fill="hold">
                            <p:stCondLst>
                              <p:cond delay="1000"/>
                            </p:stCondLst>
                            <p:childTnLst>
                              <p:par>
                                <p:cTn id="9" presetID="3" presetClass="entr" presetSubtype="10" fill="hold" grpId="0" nodeType="afterEffect">
                                  <p:stCondLst>
                                    <p:cond delay="0"/>
                                  </p:stCondLst>
                                  <p:childTnLst>
                                    <p:set>
                                      <p:cBhvr>
                                        <p:cTn id="10" dur="1" fill="hold">
                                          <p:stCondLst>
                                            <p:cond delay="0"/>
                                          </p:stCondLst>
                                        </p:cTn>
                                        <p:tgtEl>
                                          <p:spTgt spid="41987"/>
                                        </p:tgtEl>
                                        <p:attrNameLst>
                                          <p:attrName>style.visibility</p:attrName>
                                        </p:attrNameLst>
                                      </p:cBhvr>
                                      <p:to>
                                        <p:strVal val="visible"/>
                                      </p:to>
                                    </p:set>
                                    <p:animEffect transition="in" filter="blinds(horizontal)">
                                      <p:cBhvr>
                                        <p:cTn id="11" dur="500"/>
                                        <p:tgtEl>
                                          <p:spTgt spid="41987"/>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41988"/>
                                        </p:tgtEl>
                                        <p:attrNameLst>
                                          <p:attrName>style.visibility</p:attrName>
                                        </p:attrNameLst>
                                      </p:cBhvr>
                                      <p:to>
                                        <p:strVal val="visible"/>
                                      </p:to>
                                    </p:set>
                                    <p:animEffect transition="in" filter="blinds(horizontal)">
                                      <p:cBhvr>
                                        <p:cTn id="14" dur="500"/>
                                        <p:tgtEl>
                                          <p:spTgt spid="41988"/>
                                        </p:tgtEl>
                                      </p:cBhvr>
                                    </p:animEffect>
                                  </p:childTnLst>
                                </p:cTn>
                              </p:par>
                            </p:childTnLst>
                          </p:cTn>
                        </p:par>
                        <p:par>
                          <p:cTn id="15" fill="hold">
                            <p:stCondLst>
                              <p:cond delay="1500"/>
                            </p:stCondLst>
                            <p:childTnLst>
                              <p:par>
                                <p:cTn id="16" presetID="3" presetClass="entr" presetSubtype="10" fill="hold" grpId="0" nodeType="afterEffect">
                                  <p:stCondLst>
                                    <p:cond delay="0"/>
                                  </p:stCondLst>
                                  <p:childTnLst>
                                    <p:set>
                                      <p:cBhvr>
                                        <p:cTn id="17" dur="1" fill="hold">
                                          <p:stCondLst>
                                            <p:cond delay="0"/>
                                          </p:stCondLst>
                                        </p:cTn>
                                        <p:tgtEl>
                                          <p:spTgt spid="41991"/>
                                        </p:tgtEl>
                                        <p:attrNameLst>
                                          <p:attrName>style.visibility</p:attrName>
                                        </p:attrNameLst>
                                      </p:cBhvr>
                                      <p:to>
                                        <p:strVal val="visible"/>
                                      </p:to>
                                    </p:set>
                                    <p:animEffect transition="in" filter="blinds(horizontal)">
                                      <p:cBhvr>
                                        <p:cTn id="18" dur="500"/>
                                        <p:tgtEl>
                                          <p:spTgt spid="41991"/>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41992"/>
                                        </p:tgtEl>
                                        <p:attrNameLst>
                                          <p:attrName>style.visibility</p:attrName>
                                        </p:attrNameLst>
                                      </p:cBhvr>
                                      <p:to>
                                        <p:strVal val="visible"/>
                                      </p:to>
                                    </p:set>
                                    <p:animEffect transition="in" filter="blinds(horizontal)">
                                      <p:cBhvr>
                                        <p:cTn id="21" dur="500"/>
                                        <p:tgtEl>
                                          <p:spTgt spid="41992"/>
                                        </p:tgtEl>
                                      </p:cBhvr>
                                    </p:animEffect>
                                  </p:childTnLst>
                                </p:cTn>
                              </p:par>
                            </p:childTnLst>
                          </p:cTn>
                        </p:par>
                        <p:par>
                          <p:cTn id="22" fill="hold">
                            <p:stCondLst>
                              <p:cond delay="2000"/>
                            </p:stCondLst>
                            <p:childTnLst>
                              <p:par>
                                <p:cTn id="23" presetID="3" presetClass="entr" presetSubtype="10" fill="hold" grpId="0" nodeType="afterEffect">
                                  <p:stCondLst>
                                    <p:cond delay="0"/>
                                  </p:stCondLst>
                                  <p:childTnLst>
                                    <p:set>
                                      <p:cBhvr>
                                        <p:cTn id="24" dur="1" fill="hold">
                                          <p:stCondLst>
                                            <p:cond delay="0"/>
                                          </p:stCondLst>
                                        </p:cTn>
                                        <p:tgtEl>
                                          <p:spTgt spid="41989"/>
                                        </p:tgtEl>
                                        <p:attrNameLst>
                                          <p:attrName>style.visibility</p:attrName>
                                        </p:attrNameLst>
                                      </p:cBhvr>
                                      <p:to>
                                        <p:strVal val="visible"/>
                                      </p:to>
                                    </p:set>
                                    <p:animEffect transition="in" filter="blinds(horizontal)">
                                      <p:cBhvr>
                                        <p:cTn id="25" dur="500"/>
                                        <p:tgtEl>
                                          <p:spTgt spid="41989"/>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41990"/>
                                        </p:tgtEl>
                                        <p:attrNameLst>
                                          <p:attrName>style.visibility</p:attrName>
                                        </p:attrNameLst>
                                      </p:cBhvr>
                                      <p:to>
                                        <p:strVal val="visible"/>
                                      </p:to>
                                    </p:set>
                                    <p:animEffect transition="in" filter="blinds(horizontal)">
                                      <p:cBhvr>
                                        <p:cTn id="28" dur="500"/>
                                        <p:tgtEl>
                                          <p:spTgt spid="41990"/>
                                        </p:tgtEl>
                                      </p:cBhvr>
                                    </p:animEffect>
                                  </p:childTnLst>
                                </p:cTn>
                              </p:par>
                            </p:childTnLst>
                          </p:cTn>
                        </p:par>
                        <p:par>
                          <p:cTn id="29" fill="hold">
                            <p:stCondLst>
                              <p:cond delay="2500"/>
                            </p:stCondLst>
                            <p:childTnLst>
                              <p:par>
                                <p:cTn id="30" presetID="3" presetClass="entr" presetSubtype="10" fill="hold" grpId="0" nodeType="afterEffect">
                                  <p:stCondLst>
                                    <p:cond delay="0"/>
                                  </p:stCondLst>
                                  <p:childTnLst>
                                    <p:set>
                                      <p:cBhvr>
                                        <p:cTn id="31" dur="1" fill="hold">
                                          <p:stCondLst>
                                            <p:cond delay="0"/>
                                          </p:stCondLst>
                                        </p:cTn>
                                        <p:tgtEl>
                                          <p:spTgt spid="41993"/>
                                        </p:tgtEl>
                                        <p:attrNameLst>
                                          <p:attrName>style.visibility</p:attrName>
                                        </p:attrNameLst>
                                      </p:cBhvr>
                                      <p:to>
                                        <p:strVal val="visible"/>
                                      </p:to>
                                    </p:set>
                                    <p:animEffect transition="in" filter="blinds(horizontal)">
                                      <p:cBhvr>
                                        <p:cTn id="32" dur="500"/>
                                        <p:tgtEl>
                                          <p:spTgt spid="41993"/>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41994"/>
                                        </p:tgtEl>
                                        <p:attrNameLst>
                                          <p:attrName>style.visibility</p:attrName>
                                        </p:attrNameLst>
                                      </p:cBhvr>
                                      <p:to>
                                        <p:strVal val="visible"/>
                                      </p:to>
                                    </p:set>
                                    <p:animEffect transition="in" filter="blinds(horizontal)">
                                      <p:cBhvr>
                                        <p:cTn id="35" dur="500"/>
                                        <p:tgtEl>
                                          <p:spTgt spid="41994"/>
                                        </p:tgtEl>
                                      </p:cBhvr>
                                    </p:animEffect>
                                  </p:childTnLst>
                                </p:cTn>
                              </p:par>
                            </p:childTnLst>
                          </p:cTn>
                        </p:par>
                        <p:par>
                          <p:cTn id="36" fill="hold">
                            <p:stCondLst>
                              <p:cond delay="3000"/>
                            </p:stCondLst>
                            <p:childTnLst>
                              <p:par>
                                <p:cTn id="37" presetID="22" presetClass="entr" presetSubtype="4" fill="hold" grpId="0" nodeType="afterEffect">
                                  <p:stCondLst>
                                    <p:cond delay="0"/>
                                  </p:stCondLst>
                                  <p:childTnLst>
                                    <p:set>
                                      <p:cBhvr>
                                        <p:cTn id="38" dur="1" fill="hold">
                                          <p:stCondLst>
                                            <p:cond delay="0"/>
                                          </p:stCondLst>
                                        </p:cTn>
                                        <p:tgtEl>
                                          <p:spTgt spid="41986">
                                            <p:oleChartEl type="series" lvl="2"/>
                                          </p:spTgt>
                                        </p:tgtEl>
                                        <p:attrNameLst>
                                          <p:attrName>style.visibility</p:attrName>
                                        </p:attrNameLst>
                                      </p:cBhvr>
                                      <p:to>
                                        <p:strVal val="visible"/>
                                      </p:to>
                                    </p:set>
                                    <p:animEffect transition="in" filter="wipe(down)">
                                      <p:cBhvr>
                                        <p:cTn id="39" dur="500"/>
                                        <p:tgtEl>
                                          <p:spTgt spid="41986">
                                            <p:oleChartEl type="series" lvl="2"/>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41986">
                                            <p:oleChartEl type="series" lvl="3"/>
                                          </p:spTgt>
                                        </p:tgtEl>
                                        <p:attrNameLst>
                                          <p:attrName>style.visibility</p:attrName>
                                        </p:attrNameLst>
                                      </p:cBhvr>
                                      <p:to>
                                        <p:strVal val="visible"/>
                                      </p:to>
                                    </p:set>
                                    <p:animEffect transition="in" filter="wipe(left)">
                                      <p:cBhvr>
                                        <p:cTn id="42" dur="500"/>
                                        <p:tgtEl>
                                          <p:spTgt spid="41986">
                                            <p:oleChartEl type="series" lvl="3"/>
                                          </p:spTgt>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1986">
                                            <p:oleChartEl type="series" lvl="4"/>
                                          </p:spTgt>
                                        </p:tgtEl>
                                        <p:attrNameLst>
                                          <p:attrName>style.visibility</p:attrName>
                                        </p:attrNameLst>
                                      </p:cBhvr>
                                      <p:to>
                                        <p:strVal val="visible"/>
                                      </p:to>
                                    </p:set>
                                    <p:animEffect transition="in" filter="wipe(left)">
                                      <p:cBhvr>
                                        <p:cTn id="45" dur="500"/>
                                        <p:tgtEl>
                                          <p:spTgt spid="41986">
                                            <p:oleChartEl type="series" lvl="4"/>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41986" grpId="0" bld="series"/>
      <p:bldP spid="41987" grpId="0" animBg="1"/>
      <p:bldP spid="41988" grpId="0" animBg="1"/>
      <p:bldP spid="41989" grpId="0" animBg="1"/>
      <p:bldP spid="41990" grpId="0" animBg="1"/>
      <p:bldP spid="41991" grpId="0" animBg="1"/>
      <p:bldP spid="41992" grpId="0" animBg="1"/>
      <p:bldP spid="41993" grpId="0" animBg="1"/>
      <p:bldP spid="4199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solidFill>
            <a:srgbClr val="F2F6A8"/>
          </a:solidFill>
        </p:spPr>
        <p:txBody>
          <a:bodyPr/>
          <a:lstStyle/>
          <a:p>
            <a:r>
              <a:rPr lang="en-US"/>
              <a:t>Findings of Limits to Growth</a:t>
            </a:r>
          </a:p>
        </p:txBody>
      </p:sp>
      <p:sp>
        <p:nvSpPr>
          <p:cNvPr id="32771" name="Rectangle 3"/>
          <p:cNvSpPr>
            <a:spLocks noGrp="1" noChangeArrowheads="1"/>
          </p:cNvSpPr>
          <p:nvPr>
            <p:ph type="body" idx="1"/>
          </p:nvPr>
        </p:nvSpPr>
        <p:spPr>
          <a:solidFill>
            <a:schemeClr val="folHlink"/>
          </a:solidFill>
        </p:spPr>
        <p:txBody>
          <a:bodyPr/>
          <a:lstStyle/>
          <a:p>
            <a:r>
              <a:rPr lang="en-US" sz="2800"/>
              <a:t>If population and industrial growth continue to J curve, sometime after 2000, nonrenewable resources will be depleted and a population crash will follow de to scarcity of food and medicine. </a:t>
            </a:r>
          </a:p>
          <a:p>
            <a:r>
              <a:rPr lang="en-US" sz="2800"/>
              <a:t>If assume technological advance doubles all resource reserves and you allow 75% recycling, there will be a sharp increase in pollution increasing death rates and causing a population crash.</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solidFill>
            <a:srgbClr val="F2F6A8"/>
          </a:solidFill>
        </p:spPr>
        <p:txBody>
          <a:bodyPr/>
          <a:lstStyle/>
          <a:p>
            <a:r>
              <a:rPr lang="en-US" sz="3200" b="1">
                <a:hlinkClick r:id="rId3"/>
              </a:rPr>
              <a:t>BEYOND THE LIMITS</a:t>
            </a:r>
            <a:r>
              <a:rPr lang="en-US" sz="3200" b="1"/>
              <a:t>, Meadows, et al.</a:t>
            </a:r>
            <a:r>
              <a:rPr lang="en-US" sz="4000" b="1"/>
              <a:t/>
            </a:r>
            <a:br>
              <a:rPr lang="en-US" sz="4000" b="1"/>
            </a:br>
            <a:endParaRPr lang="en-US" sz="4000" b="1"/>
          </a:p>
        </p:txBody>
      </p:sp>
      <p:pic>
        <p:nvPicPr>
          <p:cNvPr id="139267" name="Picture 3"/>
          <p:cNvPicPr>
            <a:picLocks noChangeAspect="1" noChangeArrowheads="1"/>
          </p:cNvPicPr>
          <p:nvPr>
            <p:ph type="body" idx="1"/>
          </p:nvPr>
        </p:nvPicPr>
        <p:blipFill>
          <a:blip r:embed="rId4"/>
          <a:srcRect/>
          <a:stretch>
            <a:fillRect/>
          </a:stretch>
        </p:blipFill>
        <p:spPr/>
      </p:pic>
      <p:sp>
        <p:nvSpPr>
          <p:cNvPr id="139268" name="Rectangle 4"/>
          <p:cNvSpPr>
            <a:spLocks noChangeArrowheads="1"/>
          </p:cNvSpPr>
          <p:nvPr/>
        </p:nvSpPr>
        <p:spPr bwMode="auto">
          <a:xfrm>
            <a:off x="4038600" y="6262688"/>
            <a:ext cx="4235450" cy="1190625"/>
          </a:xfrm>
          <a:prstGeom prst="rect">
            <a:avLst/>
          </a:prstGeom>
          <a:noFill/>
          <a:ln w="9525">
            <a:noFill/>
            <a:miter lim="800000"/>
            <a:headEnd/>
            <a:tailEnd/>
          </a:ln>
          <a:effectLst/>
        </p:spPr>
        <p:txBody>
          <a:bodyPr wrap="none" anchor="ctr">
            <a:spAutoFit/>
          </a:bodyPr>
          <a:lstStyle/>
          <a:p>
            <a:r>
              <a:rPr lang="en-US" b="1"/>
              <a:t>Tom Tietenberg; Harper Collins, 1992</a:t>
            </a:r>
          </a:p>
          <a:p>
            <a:pPr eaLnBrk="0" hangingPunct="0"/>
            <a:r>
              <a:rPr lang="en-US">
                <a:hlinkClick r:id="rId5"/>
              </a:rPr>
              <a:t>http://dieoff.org/page25.htm</a:t>
            </a:r>
            <a:endParaRPr lang="en-US"/>
          </a:p>
          <a:p>
            <a:pPr eaLnBrk="0" hangingPunct="0"/>
            <a:endParaRPr lang="en-US"/>
          </a:p>
          <a:p>
            <a:pPr eaLnBrk="0" hangingPunct="0"/>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solidFill>
            <a:srgbClr val="F2F6A8"/>
          </a:solidFill>
        </p:spPr>
        <p:txBody>
          <a:bodyPr/>
          <a:lstStyle/>
          <a:p>
            <a:r>
              <a:rPr lang="en-US" sz="4000"/>
              <a:t>Condition of Improving Standard of Living with Population Increase</a:t>
            </a:r>
          </a:p>
        </p:txBody>
      </p:sp>
      <p:sp>
        <p:nvSpPr>
          <p:cNvPr id="33795" name="Rectangle 3"/>
          <p:cNvSpPr>
            <a:spLocks noGrp="1" noChangeArrowheads="1"/>
          </p:cNvSpPr>
          <p:nvPr>
            <p:ph type="body" idx="1"/>
          </p:nvPr>
        </p:nvSpPr>
        <p:spPr>
          <a:solidFill>
            <a:schemeClr val="folHlink"/>
          </a:solidFill>
        </p:spPr>
        <p:txBody>
          <a:bodyPr/>
          <a:lstStyle/>
          <a:p>
            <a:pPr>
              <a:lnSpc>
                <a:spcPct val="90000"/>
              </a:lnSpc>
            </a:pPr>
            <a:r>
              <a:rPr lang="en-US" sz="2800"/>
              <a:t>If world averages 2 children per family</a:t>
            </a:r>
          </a:p>
          <a:p>
            <a:pPr>
              <a:lnSpc>
                <a:spcPct val="90000"/>
              </a:lnSpc>
            </a:pPr>
            <a:r>
              <a:rPr lang="en-US" sz="2800"/>
              <a:t>If world industrial output/capita stabilizes at 1975 levels</a:t>
            </a:r>
          </a:p>
          <a:p>
            <a:pPr>
              <a:lnSpc>
                <a:spcPct val="90000"/>
              </a:lnSpc>
            </a:pPr>
            <a:r>
              <a:rPr lang="en-US" sz="2800"/>
              <a:t>If reduce resource consumption and pollution to ¼ of 1970 levels</a:t>
            </a:r>
          </a:p>
          <a:p>
            <a:pPr>
              <a:lnSpc>
                <a:spcPct val="90000"/>
              </a:lnSpc>
            </a:pPr>
            <a:r>
              <a:rPr lang="en-US" sz="2800"/>
              <a:t>If shift consumption from material goods to services</a:t>
            </a:r>
          </a:p>
          <a:p>
            <a:pPr>
              <a:lnSpc>
                <a:spcPct val="90000"/>
              </a:lnSpc>
            </a:pPr>
            <a:r>
              <a:rPr lang="en-US" sz="2800"/>
              <a:t>If direct capital toward food production, soil enrichment and erosion control</a:t>
            </a:r>
          </a:p>
          <a:p>
            <a:pPr>
              <a:lnSpc>
                <a:spcPct val="90000"/>
              </a:lnSpc>
            </a:pPr>
            <a:r>
              <a:rPr lang="en-US" sz="2800"/>
              <a:t>If industrial capacity is built to last much longer.</a:t>
            </a:r>
          </a:p>
          <a:p>
            <a:pPr>
              <a:lnSpc>
                <a:spcPct val="90000"/>
              </a:lnSpc>
            </a:pPr>
            <a:endParaRPr lang="en-US" sz="280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solidFill>
            <a:srgbClr val="F2F6A8"/>
          </a:solidFill>
        </p:spPr>
        <p:txBody>
          <a:bodyPr/>
          <a:lstStyle/>
          <a:p>
            <a:r>
              <a:rPr lang="en-US"/>
              <a:t>Criticisms of Limits to Growth</a:t>
            </a:r>
          </a:p>
        </p:txBody>
      </p:sp>
      <p:sp>
        <p:nvSpPr>
          <p:cNvPr id="34819" name="Rectangle 3"/>
          <p:cNvSpPr>
            <a:spLocks noGrp="1" noChangeArrowheads="1"/>
          </p:cNvSpPr>
          <p:nvPr>
            <p:ph type="body" idx="1"/>
          </p:nvPr>
        </p:nvSpPr>
        <p:spPr>
          <a:solidFill>
            <a:schemeClr val="folHlink"/>
          </a:solidFill>
        </p:spPr>
        <p:txBody>
          <a:bodyPr/>
          <a:lstStyle/>
          <a:p>
            <a:pPr>
              <a:lnSpc>
                <a:spcPct val="90000"/>
              </a:lnSpc>
            </a:pPr>
            <a:r>
              <a:rPr lang="en-US" sz="2800"/>
              <a:t>Not Assume technology and ingenuity increases to solve all problems</a:t>
            </a:r>
          </a:p>
          <a:p>
            <a:pPr>
              <a:lnSpc>
                <a:spcPct val="90000"/>
              </a:lnSpc>
            </a:pPr>
            <a:r>
              <a:rPr lang="en-US" sz="2800"/>
              <a:t>Not assume people can adapt to all conditions</a:t>
            </a:r>
          </a:p>
          <a:p>
            <a:pPr>
              <a:lnSpc>
                <a:spcPct val="90000"/>
              </a:lnSpc>
            </a:pPr>
            <a:r>
              <a:rPr lang="en-US" sz="2800"/>
              <a:t>Not objective; computer replaces humans</a:t>
            </a:r>
          </a:p>
          <a:p>
            <a:pPr>
              <a:lnSpc>
                <a:spcPct val="90000"/>
              </a:lnSpc>
            </a:pPr>
            <a:r>
              <a:rPr lang="en-US" sz="2800"/>
              <a:t>Failure assured given exponential growth and finite resources</a:t>
            </a:r>
          </a:p>
          <a:p>
            <a:pPr>
              <a:lnSpc>
                <a:spcPct val="90000"/>
              </a:lnSpc>
            </a:pPr>
            <a:r>
              <a:rPr lang="en-US" sz="2800"/>
              <a:t>Fatalistic---lessen hope, self fulfilling prophesy</a:t>
            </a:r>
          </a:p>
          <a:p>
            <a:pPr>
              <a:lnSpc>
                <a:spcPct val="90000"/>
              </a:lnSpc>
            </a:pPr>
            <a:r>
              <a:rPr lang="en-US" sz="2800"/>
              <a:t>Lumps unique regions of the globe together</a:t>
            </a:r>
          </a:p>
          <a:p>
            <a:pPr>
              <a:lnSpc>
                <a:spcPct val="90000"/>
              </a:lnSpc>
            </a:pPr>
            <a:r>
              <a:rPr lang="en-US" sz="2000"/>
              <a:t>See http://www.clubofrome.org/archive/publications/van_Dieren_Doors_of_Perceptions.pdf</a:t>
            </a:r>
          </a:p>
          <a:p>
            <a:pPr>
              <a:lnSpc>
                <a:spcPct val="90000"/>
              </a:lnSpc>
            </a:pPr>
            <a:endParaRPr lang="en-US" sz="2000"/>
          </a:p>
          <a:p>
            <a:pPr>
              <a:lnSpc>
                <a:spcPct val="90000"/>
              </a:lnSpc>
            </a:pPr>
            <a:endParaRPr lang="en-US" sz="280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solidFill>
            <a:srgbClr val="F2F6A8"/>
          </a:solidFill>
        </p:spPr>
        <p:txBody>
          <a:bodyPr/>
          <a:lstStyle/>
          <a:p>
            <a:r>
              <a:rPr lang="en-US" sz="4000"/>
              <a:t>Mankind at the Turning Point</a:t>
            </a:r>
            <a:br>
              <a:rPr lang="en-US" sz="4000"/>
            </a:br>
            <a:r>
              <a:rPr lang="en-US" sz="4000"/>
              <a:t>Messarovic and Pestel 1974</a:t>
            </a:r>
          </a:p>
        </p:txBody>
      </p:sp>
      <p:sp>
        <p:nvSpPr>
          <p:cNvPr id="36867" name="Rectangle 3"/>
          <p:cNvSpPr>
            <a:spLocks noGrp="1" noChangeArrowheads="1"/>
          </p:cNvSpPr>
          <p:nvPr>
            <p:ph type="body" idx="1"/>
          </p:nvPr>
        </p:nvSpPr>
        <p:spPr>
          <a:solidFill>
            <a:schemeClr val="folHlink"/>
          </a:solidFill>
        </p:spPr>
        <p:txBody>
          <a:bodyPr/>
          <a:lstStyle/>
          <a:p>
            <a:pPr marL="609600" indent="-609600">
              <a:lnSpc>
                <a:spcPct val="90000"/>
              </a:lnSpc>
              <a:buFontTx/>
              <a:buNone/>
            </a:pPr>
            <a:r>
              <a:rPr lang="en-US" sz="2800"/>
              <a:t>To address criticism that world regions differ</a:t>
            </a:r>
          </a:p>
          <a:p>
            <a:pPr marL="609600" indent="-609600">
              <a:lnSpc>
                <a:spcPct val="90000"/>
              </a:lnSpc>
              <a:buFontTx/>
              <a:buNone/>
            </a:pPr>
            <a:r>
              <a:rPr lang="en-US" sz="2800"/>
              <a:t>2</a:t>
            </a:r>
            <a:r>
              <a:rPr lang="en-US" sz="2800" baseline="30000"/>
              <a:t>nd</a:t>
            </a:r>
            <a:r>
              <a:rPr lang="en-US" sz="2800"/>
              <a:t> study divided world into ten regions.</a:t>
            </a:r>
          </a:p>
          <a:p>
            <a:pPr marL="609600" indent="-609600">
              <a:lnSpc>
                <a:spcPct val="90000"/>
              </a:lnSpc>
              <a:buFontTx/>
              <a:buNone/>
            </a:pPr>
            <a:r>
              <a:rPr lang="en-US" sz="2800"/>
              <a:t>Despite assuming technological optimism, more pessimistic.</a:t>
            </a:r>
          </a:p>
          <a:p>
            <a:pPr marL="609600" indent="-609600">
              <a:lnSpc>
                <a:spcPct val="90000"/>
              </a:lnSpc>
              <a:buFontTx/>
              <a:buAutoNum type="arabicPeriod"/>
            </a:pPr>
            <a:r>
              <a:rPr lang="en-US" sz="2800"/>
              <a:t>Unless economy and growth redistributed from rich to poor nations, </a:t>
            </a:r>
          </a:p>
          <a:p>
            <a:pPr marL="609600" indent="-609600">
              <a:lnSpc>
                <a:spcPct val="90000"/>
              </a:lnSpc>
              <a:buFontTx/>
              <a:buAutoNum type="arabicPeriod"/>
            </a:pPr>
            <a:r>
              <a:rPr lang="en-US" sz="2800"/>
              <a:t>Resources and food will collapse by 2050 in poor nations causing a population crash</a:t>
            </a:r>
          </a:p>
          <a:p>
            <a:pPr marL="609600" indent="-609600">
              <a:lnSpc>
                <a:spcPct val="90000"/>
              </a:lnSpc>
              <a:buFontTx/>
              <a:buAutoNum type="arabicPeriod"/>
            </a:pPr>
            <a:r>
              <a:rPr lang="en-US" sz="2800"/>
              <a:t>Interdependency means regional collapse will pull all down. Ex. Asian Flu 1998 </a:t>
            </a:r>
          </a:p>
          <a:p>
            <a:pPr marL="609600" indent="-609600">
              <a:lnSpc>
                <a:spcPct val="90000"/>
              </a:lnSpc>
              <a:buFontTx/>
              <a:buNone/>
            </a:pPr>
            <a:endParaRPr lang="en-US" sz="280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solidFill>
            <a:srgbClr val="F2F6A8"/>
          </a:solidFill>
        </p:spPr>
        <p:txBody>
          <a:bodyPr/>
          <a:lstStyle/>
          <a:p>
            <a:r>
              <a:rPr lang="en-US"/>
              <a:t>Changed Debate</a:t>
            </a:r>
          </a:p>
        </p:txBody>
      </p:sp>
      <p:sp>
        <p:nvSpPr>
          <p:cNvPr id="37891" name="Rectangle 3"/>
          <p:cNvSpPr>
            <a:spLocks noGrp="1" noChangeArrowheads="1"/>
          </p:cNvSpPr>
          <p:nvPr>
            <p:ph type="body" idx="1"/>
          </p:nvPr>
        </p:nvSpPr>
        <p:spPr>
          <a:solidFill>
            <a:schemeClr val="folHlink"/>
          </a:solidFill>
        </p:spPr>
        <p:txBody>
          <a:bodyPr/>
          <a:lstStyle/>
          <a:p>
            <a:r>
              <a:rPr lang="en-US"/>
              <a:t>Move to neo-malthusian view</a:t>
            </a:r>
          </a:p>
          <a:p>
            <a:pPr lvl="1"/>
            <a:r>
              <a:rPr lang="en-US"/>
              <a:t>Not just population, but increased resource use is problem</a:t>
            </a:r>
          </a:p>
          <a:p>
            <a:pPr lvl="1"/>
            <a:r>
              <a:rPr lang="en-US"/>
              <a:t>Recognize World System---interconnected</a:t>
            </a:r>
          </a:p>
          <a:p>
            <a:pPr lvl="1"/>
            <a:r>
              <a:rPr lang="en-US"/>
              <a:t>Differences between poor and rich countries</a:t>
            </a:r>
          </a:p>
          <a:p>
            <a:pPr lvl="1"/>
            <a:r>
              <a:rPr lang="en-US"/>
              <a:t>West plus Japan and Russia --- ¼ population and 80% resource use</a:t>
            </a:r>
          </a:p>
          <a:p>
            <a:pPr lvl="1"/>
            <a:r>
              <a:rPr lang="en-US"/>
              <a:t>US 5% world population, 1/3 resource use and 1/3 pollution</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solidFill>
            <a:srgbClr val="C9D5C9"/>
          </a:solidFill>
        </p:spPr>
        <p:txBody>
          <a:bodyPr/>
          <a:lstStyle/>
          <a:p>
            <a:r>
              <a:rPr lang="en-US" sz="4000"/>
              <a:t>Global 2000 </a:t>
            </a:r>
            <a:br>
              <a:rPr lang="en-US" sz="4000"/>
            </a:br>
            <a:r>
              <a:rPr lang="en-US" sz="4000"/>
              <a:t>July 1980</a:t>
            </a:r>
          </a:p>
        </p:txBody>
      </p:sp>
      <p:sp>
        <p:nvSpPr>
          <p:cNvPr id="39939" name="Rectangle 3"/>
          <p:cNvSpPr>
            <a:spLocks noGrp="1" noChangeArrowheads="1"/>
          </p:cNvSpPr>
          <p:nvPr>
            <p:ph type="body" idx="1"/>
          </p:nvPr>
        </p:nvSpPr>
        <p:spPr>
          <a:solidFill>
            <a:schemeClr val="folHlink"/>
          </a:solidFill>
        </p:spPr>
        <p:txBody>
          <a:bodyPr/>
          <a:lstStyle/>
          <a:p>
            <a:pPr>
              <a:lnSpc>
                <a:spcPct val="90000"/>
              </a:lnSpc>
              <a:buFontTx/>
              <a:buNone/>
            </a:pPr>
            <a:r>
              <a:rPr lang="en-US"/>
              <a:t>In May 1977, President Carter ordered a study of world population and natural resources through 2000. </a:t>
            </a:r>
          </a:p>
          <a:p>
            <a:pPr>
              <a:lnSpc>
                <a:spcPct val="90000"/>
              </a:lnSpc>
              <a:buFontTx/>
              <a:buNone/>
            </a:pPr>
            <a:r>
              <a:rPr lang="en-US"/>
              <a:t>Done by US CEQ and DOS</a:t>
            </a:r>
          </a:p>
          <a:p>
            <a:pPr>
              <a:lnSpc>
                <a:spcPct val="90000"/>
              </a:lnSpc>
              <a:buFontTx/>
              <a:buNone/>
            </a:pPr>
            <a:r>
              <a:rPr lang="en-US"/>
              <a:t>US govt. lacked a tradition of long term planning</a:t>
            </a:r>
          </a:p>
          <a:p>
            <a:pPr>
              <a:lnSpc>
                <a:spcPct val="90000"/>
              </a:lnSpc>
              <a:buFontTx/>
              <a:buNone/>
            </a:pPr>
            <a:r>
              <a:rPr lang="en-US"/>
              <a:t>Trend projection using long term global data and models employed by federal agencies.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solidFill>
            <a:srgbClr val="C9D5C9"/>
          </a:solidFill>
        </p:spPr>
        <p:txBody>
          <a:bodyPr/>
          <a:lstStyle/>
          <a:p>
            <a:r>
              <a:rPr lang="en-US"/>
              <a:t>Global 2000 Conservative Bias</a:t>
            </a:r>
          </a:p>
        </p:txBody>
      </p:sp>
      <p:sp>
        <p:nvSpPr>
          <p:cNvPr id="40963" name="Rectangle 3"/>
          <p:cNvSpPr>
            <a:spLocks noGrp="1" noChangeArrowheads="1"/>
          </p:cNvSpPr>
          <p:nvPr>
            <p:ph type="body" idx="1"/>
          </p:nvPr>
        </p:nvSpPr>
        <p:spPr>
          <a:solidFill>
            <a:schemeClr val="folHlink"/>
          </a:solidFill>
        </p:spPr>
        <p:txBody>
          <a:bodyPr/>
          <a:lstStyle/>
          <a:p>
            <a:pPr>
              <a:lnSpc>
                <a:spcPct val="90000"/>
              </a:lnSpc>
            </a:pPr>
            <a:r>
              <a:rPr lang="en-US"/>
              <a:t>Used existing long term data and models of US government</a:t>
            </a:r>
          </a:p>
          <a:p>
            <a:pPr>
              <a:lnSpc>
                <a:spcPct val="90000"/>
              </a:lnSpc>
            </a:pPr>
            <a:r>
              <a:rPr lang="en-US"/>
              <a:t>Data on population, GNP, resources and environment taken sequentially 1977-1979</a:t>
            </a:r>
          </a:p>
          <a:p>
            <a:pPr>
              <a:lnSpc>
                <a:spcPct val="90000"/>
              </a:lnSpc>
            </a:pPr>
            <a:r>
              <a:rPr lang="en-US"/>
              <a:t>Thus, not interact factors</a:t>
            </a:r>
          </a:p>
          <a:p>
            <a:pPr>
              <a:lnSpc>
                <a:spcPct val="90000"/>
              </a:lnSpc>
            </a:pPr>
            <a:r>
              <a:rPr lang="en-US"/>
              <a:t>Allocate resources repetitiously</a:t>
            </a:r>
          </a:p>
          <a:p>
            <a:pPr>
              <a:lnSpc>
                <a:spcPct val="90000"/>
              </a:lnSpc>
            </a:pPr>
            <a:r>
              <a:rPr lang="en-US"/>
              <a:t>Assume continued growth of earth’s goods and services without maintenance or higher costs</a:t>
            </a:r>
          </a:p>
          <a:p>
            <a:pPr>
              <a:lnSpc>
                <a:spcPct val="90000"/>
              </a:lnSpc>
            </a:pPr>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solidFill>
            <a:srgbClr val="C9D5C9"/>
          </a:solidFill>
        </p:spPr>
        <p:txBody>
          <a:bodyPr/>
          <a:lstStyle/>
          <a:p>
            <a:r>
              <a:rPr lang="en-US"/>
              <a:t>Assumptions of Global 2000</a:t>
            </a:r>
          </a:p>
        </p:txBody>
      </p:sp>
      <p:sp>
        <p:nvSpPr>
          <p:cNvPr id="44035" name="Rectangle 3"/>
          <p:cNvSpPr>
            <a:spLocks noGrp="1" noChangeArrowheads="1"/>
          </p:cNvSpPr>
          <p:nvPr>
            <p:ph type="body" idx="1"/>
          </p:nvPr>
        </p:nvSpPr>
        <p:spPr>
          <a:solidFill>
            <a:schemeClr val="folHlink"/>
          </a:solidFill>
        </p:spPr>
        <p:txBody>
          <a:bodyPr/>
          <a:lstStyle/>
          <a:p>
            <a:r>
              <a:rPr lang="en-US"/>
              <a:t>Continuation of public policy</a:t>
            </a:r>
          </a:p>
          <a:p>
            <a:r>
              <a:rPr lang="en-US"/>
              <a:t>Continuation of rapid technological development without resistance </a:t>
            </a:r>
          </a:p>
          <a:p>
            <a:pPr>
              <a:buFontTx/>
              <a:buNone/>
            </a:pPr>
            <a:r>
              <a:rPr lang="en-US"/>
              <a:t>	(ex. Continually increasing crop yields)</a:t>
            </a:r>
          </a:p>
          <a:p>
            <a:r>
              <a:rPr lang="en-US"/>
              <a:t>Assume that shortages of resources cause rising prices which will drop demand </a:t>
            </a:r>
          </a:p>
          <a:p>
            <a:r>
              <a:rPr lang="en-US"/>
              <a:t>International trade not disturbed by war, politics or economics, etc.</a:t>
            </a:r>
          </a:p>
          <a:p>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solidFill>
            <a:srgbClr val="C9D5C9"/>
          </a:solidFill>
        </p:spPr>
        <p:txBody>
          <a:bodyPr/>
          <a:lstStyle/>
          <a:p>
            <a:r>
              <a:rPr lang="en-US"/>
              <a:t>Sample Findings Global 2000</a:t>
            </a:r>
          </a:p>
        </p:txBody>
      </p:sp>
      <p:sp>
        <p:nvSpPr>
          <p:cNvPr id="45059" name="Rectangle 3"/>
          <p:cNvSpPr>
            <a:spLocks noGrp="1" noChangeArrowheads="1"/>
          </p:cNvSpPr>
          <p:nvPr>
            <p:ph type="body" idx="1"/>
          </p:nvPr>
        </p:nvSpPr>
        <p:spPr>
          <a:solidFill>
            <a:schemeClr val="folHlink"/>
          </a:solidFill>
        </p:spPr>
        <p:txBody>
          <a:bodyPr/>
          <a:lstStyle/>
          <a:p>
            <a:pPr>
              <a:lnSpc>
                <a:spcPct val="90000"/>
              </a:lnSpc>
            </a:pPr>
            <a:r>
              <a:rPr lang="en-US" sz="2800"/>
              <a:t>As population increases, the gap between the rich and poor will widen</a:t>
            </a:r>
          </a:p>
          <a:p>
            <a:pPr>
              <a:lnSpc>
                <a:spcPct val="90000"/>
              </a:lnSpc>
            </a:pPr>
            <a:r>
              <a:rPr lang="en-US" sz="2800"/>
              <a:t>Food production increase 90% 1970-2000 assuming constant climate and environment </a:t>
            </a:r>
          </a:p>
          <a:p>
            <a:pPr lvl="1">
              <a:lnSpc>
                <a:spcPct val="90000"/>
              </a:lnSpc>
            </a:pPr>
            <a:r>
              <a:rPr lang="en-US" sz="2400"/>
              <a:t>Due to energy intensive farming not new land</a:t>
            </a:r>
          </a:p>
          <a:p>
            <a:pPr lvl="2">
              <a:lnSpc>
                <a:spcPct val="90000"/>
              </a:lnSpc>
            </a:pPr>
            <a:r>
              <a:rPr lang="en-US" sz="2000"/>
              <a:t>Fertilizer, pesticide, machines, irrigation</a:t>
            </a:r>
          </a:p>
          <a:p>
            <a:pPr lvl="1">
              <a:lnSpc>
                <a:spcPct val="90000"/>
              </a:lnSpc>
            </a:pPr>
            <a:r>
              <a:rPr lang="en-US" sz="2400"/>
              <a:t>Only a 15% per capita increase</a:t>
            </a:r>
          </a:p>
          <a:p>
            <a:pPr lvl="1">
              <a:lnSpc>
                <a:spcPct val="90000"/>
              </a:lnSpc>
            </a:pPr>
            <a:r>
              <a:rPr lang="en-US" sz="2400"/>
              <a:t>Costs of food double</a:t>
            </a:r>
          </a:p>
          <a:p>
            <a:pPr lvl="1">
              <a:lnSpc>
                <a:spcPct val="90000"/>
              </a:lnSpc>
            </a:pPr>
            <a:r>
              <a:rPr lang="en-US" sz="2400"/>
              <a:t>Increase food importation</a:t>
            </a:r>
          </a:p>
          <a:p>
            <a:pPr lvl="1">
              <a:lnSpc>
                <a:spcPct val="90000"/>
              </a:lnSpc>
            </a:pPr>
            <a:r>
              <a:rPr lang="en-US" sz="2400"/>
              <a:t>Bulk of food go to rich</a:t>
            </a:r>
          </a:p>
          <a:p>
            <a:pPr lvl="1">
              <a:lnSpc>
                <a:spcPct val="90000"/>
              </a:lnSpc>
            </a:pPr>
            <a:r>
              <a:rPr lang="en-US" sz="2400"/>
              <a:t># of malnourished triple to 1.3 billion</a:t>
            </a:r>
          </a:p>
          <a:p>
            <a:pPr lvl="1">
              <a:lnSpc>
                <a:spcPct val="90000"/>
              </a:lnSpc>
              <a:buFontTx/>
              <a:buNone/>
            </a:pPr>
            <a:endParaRPr lang="en-US" sz="2400"/>
          </a:p>
          <a:p>
            <a:pPr lvl="1">
              <a:lnSpc>
                <a:spcPct val="90000"/>
              </a:lnSpc>
            </a:pPr>
            <a:endParaRPr lang="en-US" sz="240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solidFill>
            <a:srgbClr val="C9D5C9"/>
          </a:solidFill>
        </p:spPr>
        <p:txBody>
          <a:bodyPr/>
          <a:lstStyle/>
          <a:p>
            <a:r>
              <a:rPr lang="en-US" sz="4000"/>
              <a:t>Sample Findings Global 2000 #2</a:t>
            </a:r>
          </a:p>
        </p:txBody>
      </p:sp>
      <p:sp>
        <p:nvSpPr>
          <p:cNvPr id="46083" name="Rectangle 3"/>
          <p:cNvSpPr>
            <a:spLocks noGrp="1" noChangeArrowheads="1"/>
          </p:cNvSpPr>
          <p:nvPr>
            <p:ph type="body" idx="1"/>
          </p:nvPr>
        </p:nvSpPr>
        <p:spPr>
          <a:solidFill>
            <a:schemeClr val="folHlink"/>
          </a:solidFill>
        </p:spPr>
        <p:txBody>
          <a:bodyPr/>
          <a:lstStyle/>
          <a:p>
            <a:r>
              <a:rPr lang="en-US"/>
              <a:t>Food Cont.</a:t>
            </a:r>
          </a:p>
          <a:p>
            <a:pPr lvl="1"/>
            <a:r>
              <a:rPr lang="en-US"/>
              <a:t>1 hectare of arable land (2.5 acres) support 1970 ---2.6 people</a:t>
            </a:r>
          </a:p>
          <a:p>
            <a:pPr lvl="1">
              <a:buFontTx/>
              <a:buNone/>
            </a:pPr>
            <a:r>
              <a:rPr lang="en-US"/>
              <a:t>	2000 ---4 people    LDC  5.5 people</a:t>
            </a:r>
          </a:p>
          <a:p>
            <a:pPr lvl="1"/>
            <a:r>
              <a:rPr lang="en-US"/>
              <a:t>Soil loses yearly size of Maine; by 2000 lose 1/3 world’s arable land</a:t>
            </a:r>
          </a:p>
          <a:p>
            <a:pPr lvl="1"/>
            <a:r>
              <a:rPr lang="en-US"/>
              <a:t>Increased use of grain for alcohol fuels</a:t>
            </a:r>
          </a:p>
          <a:p>
            <a:pPr lvl="1">
              <a:buFontTx/>
              <a:buNone/>
            </a:pPr>
            <a:r>
              <a:rPr lang="en-US"/>
              <a:t>Contradiction—increase production from Green Revolution ignores degradation from soil loss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solidFill>
            <a:srgbClr val="C9D5C9"/>
          </a:solidFill>
        </p:spPr>
        <p:txBody>
          <a:bodyPr/>
          <a:lstStyle/>
          <a:p>
            <a:r>
              <a:rPr lang="en-US" sz="4000"/>
              <a:t>Sample Findings Global 2000 #3</a:t>
            </a:r>
          </a:p>
        </p:txBody>
      </p:sp>
      <p:sp>
        <p:nvSpPr>
          <p:cNvPr id="47107" name="Rectangle 3"/>
          <p:cNvSpPr>
            <a:spLocks noGrp="1" noChangeArrowheads="1"/>
          </p:cNvSpPr>
          <p:nvPr>
            <p:ph type="body" idx="1"/>
          </p:nvPr>
        </p:nvSpPr>
        <p:spPr>
          <a:solidFill>
            <a:schemeClr val="folHlink"/>
          </a:solidFill>
        </p:spPr>
        <p:txBody>
          <a:bodyPr/>
          <a:lstStyle/>
          <a:p>
            <a:pPr>
              <a:lnSpc>
                <a:spcPct val="90000"/>
              </a:lnSpc>
              <a:buFontTx/>
              <a:buNone/>
            </a:pPr>
            <a:r>
              <a:rPr lang="en-US"/>
              <a:t>Soil Destruction is constraint to food growth:</a:t>
            </a:r>
          </a:p>
          <a:p>
            <a:pPr>
              <a:lnSpc>
                <a:spcPct val="90000"/>
              </a:lnSpc>
            </a:pPr>
            <a:r>
              <a:rPr lang="en-US"/>
              <a:t>Higher yields at cost of soil integrity:</a:t>
            </a:r>
          </a:p>
          <a:p>
            <a:pPr lvl="1">
              <a:lnSpc>
                <a:spcPct val="90000"/>
              </a:lnSpc>
            </a:pPr>
            <a:r>
              <a:rPr lang="en-US"/>
              <a:t>organic humus—nutrients, water absorption</a:t>
            </a:r>
          </a:p>
          <a:p>
            <a:pPr lvl="1">
              <a:lnSpc>
                <a:spcPct val="90000"/>
              </a:lnSpc>
            </a:pPr>
            <a:r>
              <a:rPr lang="en-US"/>
              <a:t>inorganic clay and salts---infertile</a:t>
            </a:r>
          </a:p>
          <a:p>
            <a:pPr lvl="1">
              <a:lnSpc>
                <a:spcPct val="90000"/>
              </a:lnSpc>
            </a:pPr>
            <a:r>
              <a:rPr lang="en-US"/>
              <a:t>rock pieces, bedrock</a:t>
            </a:r>
          </a:p>
          <a:p>
            <a:pPr>
              <a:lnSpc>
                <a:spcPct val="90000"/>
              </a:lnSpc>
            </a:pPr>
            <a:r>
              <a:rPr lang="en-US"/>
              <a:t>Desertification: barren land ex. Sahel</a:t>
            </a:r>
          </a:p>
          <a:p>
            <a:pPr lvl="1">
              <a:lnSpc>
                <a:spcPct val="90000"/>
              </a:lnSpc>
            </a:pPr>
            <a:r>
              <a:rPr lang="en-US"/>
              <a:t>3x 1970-2000 </a:t>
            </a:r>
          </a:p>
          <a:p>
            <a:pPr lvl="1">
              <a:lnSpc>
                <a:spcPct val="90000"/>
              </a:lnSpc>
            </a:pPr>
            <a:r>
              <a:rPr lang="en-US"/>
              <a:t>overgrazing, farming on marginal lands</a:t>
            </a:r>
          </a:p>
          <a:p>
            <a:pPr lvl="1">
              <a:lnSpc>
                <a:spcPct val="90000"/>
              </a:lnSpc>
            </a:pPr>
            <a:r>
              <a:rPr lang="en-US"/>
              <a:t>Drought cycles</a:t>
            </a:r>
          </a:p>
          <a:p>
            <a:pPr lvl="1">
              <a:lnSpc>
                <a:spcPct val="90000"/>
              </a:lnSpc>
              <a:buFontTx/>
              <a:buNone/>
            </a:pPr>
            <a:endParaRPr lang="en-US"/>
          </a:p>
          <a:p>
            <a:pPr>
              <a:lnSpc>
                <a:spcPct val="90000"/>
              </a:lnSpc>
            </a:pPr>
            <a:endParaRPr lang="en-US"/>
          </a:p>
          <a:p>
            <a:pPr>
              <a:lnSpc>
                <a:spcPct val="90000"/>
              </a:lnSpc>
            </a:pPr>
            <a:endParaRPr lang="en-US"/>
          </a:p>
          <a:p>
            <a:pPr>
              <a:lnSpc>
                <a:spcPct val="90000"/>
              </a:lnSpc>
            </a:pPr>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solidFill>
            <a:srgbClr val="C9D5C9"/>
          </a:solidFill>
        </p:spPr>
        <p:txBody>
          <a:bodyPr/>
          <a:lstStyle/>
          <a:p>
            <a:r>
              <a:rPr lang="en-US" sz="4000"/>
              <a:t>Sample Findings Global 2000 #4</a:t>
            </a:r>
          </a:p>
        </p:txBody>
      </p:sp>
      <p:sp>
        <p:nvSpPr>
          <p:cNvPr id="48131" name="Rectangle 3"/>
          <p:cNvSpPr>
            <a:spLocks noGrp="1" noChangeArrowheads="1"/>
          </p:cNvSpPr>
          <p:nvPr>
            <p:ph type="body" idx="1"/>
          </p:nvPr>
        </p:nvSpPr>
        <p:spPr>
          <a:solidFill>
            <a:schemeClr val="folHlink"/>
          </a:solidFill>
        </p:spPr>
        <p:txBody>
          <a:bodyPr/>
          <a:lstStyle/>
          <a:p>
            <a:pPr>
              <a:lnSpc>
                <a:spcPct val="90000"/>
              </a:lnSpc>
            </a:pPr>
            <a:r>
              <a:rPr lang="en-US"/>
              <a:t>Waterlogging, salinization, alkalinization</a:t>
            </a:r>
          </a:p>
          <a:p>
            <a:pPr lvl="1">
              <a:lnSpc>
                <a:spcPct val="90000"/>
              </a:lnSpc>
            </a:pPr>
            <a:r>
              <a:rPr lang="en-US"/>
              <a:t>Asia, S. America, California</a:t>
            </a:r>
          </a:p>
          <a:p>
            <a:pPr lvl="1">
              <a:lnSpc>
                <a:spcPct val="90000"/>
              </a:lnSpc>
            </a:pPr>
            <a:r>
              <a:rPr lang="en-US"/>
              <a:t>collapse of Mesopotamia and Upper Nile</a:t>
            </a:r>
          </a:p>
          <a:p>
            <a:pPr>
              <a:lnSpc>
                <a:spcPct val="90000"/>
              </a:lnSpc>
            </a:pPr>
            <a:r>
              <a:rPr lang="en-US"/>
              <a:t>Deforestration---increased flood and erosion</a:t>
            </a:r>
          </a:p>
          <a:p>
            <a:pPr>
              <a:lnSpc>
                <a:spcPct val="90000"/>
              </a:lnSpc>
            </a:pPr>
            <a:r>
              <a:rPr lang="en-US"/>
              <a:t>Erosion---corn and marginal land farming</a:t>
            </a:r>
          </a:p>
          <a:p>
            <a:pPr lvl="1">
              <a:lnSpc>
                <a:spcPct val="90000"/>
              </a:lnSpc>
            </a:pPr>
            <a:r>
              <a:rPr lang="en-US"/>
              <a:t>Loss of organic matter and largest CO2 sink</a:t>
            </a:r>
          </a:p>
          <a:p>
            <a:pPr>
              <a:lnSpc>
                <a:spcPct val="90000"/>
              </a:lnSpc>
            </a:pPr>
            <a:r>
              <a:rPr lang="en-US"/>
              <a:t>Development---urbanization of river valleys, industrialization, sprawl</a:t>
            </a:r>
          </a:p>
          <a:p>
            <a:pPr>
              <a:lnSpc>
                <a:spcPct val="90000"/>
              </a:lnSpc>
            </a:pPr>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solidFill>
            <a:srgbClr val="C9D5C9"/>
          </a:solidFill>
        </p:spPr>
        <p:txBody>
          <a:bodyPr/>
          <a:lstStyle/>
          <a:p>
            <a:r>
              <a:rPr lang="en-US" sz="4000"/>
              <a:t>Sample Findings Global 2000 #5</a:t>
            </a:r>
          </a:p>
        </p:txBody>
      </p:sp>
      <p:sp>
        <p:nvSpPr>
          <p:cNvPr id="49155" name="Rectangle 3"/>
          <p:cNvSpPr>
            <a:spLocks noGrp="1" noChangeArrowheads="1"/>
          </p:cNvSpPr>
          <p:nvPr>
            <p:ph type="body" idx="1"/>
          </p:nvPr>
        </p:nvSpPr>
        <p:spPr>
          <a:solidFill>
            <a:schemeClr val="folHlink"/>
          </a:solidFill>
        </p:spPr>
        <p:txBody>
          <a:bodyPr/>
          <a:lstStyle/>
          <a:p>
            <a:pPr marL="609600" indent="-609600">
              <a:buFontTx/>
              <a:buNone/>
            </a:pPr>
            <a:r>
              <a:rPr lang="en-US" sz="2800"/>
              <a:t>Other factors affecting food:</a:t>
            </a:r>
          </a:p>
          <a:p>
            <a:pPr marL="609600" indent="-609600">
              <a:buFontTx/>
              <a:buAutoNum type="arabicPeriod"/>
            </a:pPr>
            <a:r>
              <a:rPr lang="en-US" sz="2800"/>
              <a:t>Monocultures</a:t>
            </a:r>
          </a:p>
          <a:p>
            <a:pPr marL="609600" indent="-609600">
              <a:buFontTx/>
              <a:buAutoNum type="arabicPeriod"/>
            </a:pPr>
            <a:r>
              <a:rPr lang="en-US" sz="2800"/>
              <a:t>Loss of diversity</a:t>
            </a:r>
          </a:p>
          <a:p>
            <a:pPr marL="609600" indent="-609600">
              <a:buFontTx/>
              <a:buAutoNum type="arabicPeriod"/>
            </a:pPr>
            <a:r>
              <a:rPr lang="en-US" sz="2800"/>
              <a:t>Use of hybrids and designer crops</a:t>
            </a:r>
          </a:p>
          <a:p>
            <a:pPr marL="609600" indent="-609600">
              <a:buFontTx/>
              <a:buAutoNum type="arabicPeriod"/>
            </a:pPr>
            <a:r>
              <a:rPr lang="en-US" sz="2800"/>
              <a:t>Fuel subsidies to agriculture</a:t>
            </a:r>
          </a:p>
          <a:p>
            <a:pPr marL="609600" indent="-609600">
              <a:buFontTx/>
              <a:buAutoNum type="arabicPeriod"/>
            </a:pPr>
            <a:r>
              <a:rPr lang="en-US" sz="2800"/>
              <a:t>Pollution from pesticides, fertilizers, etc.</a:t>
            </a:r>
          </a:p>
          <a:p>
            <a:pPr marL="609600" indent="-609600">
              <a:buFontTx/>
              <a:buNone/>
            </a:pPr>
            <a:r>
              <a:rPr lang="en-US" sz="2800" b="1"/>
              <a:t>Net effect: shift farming from renewable to non-renewable and unsustainable basis!!!!</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solidFill>
            <a:srgbClr val="C9D5C9"/>
          </a:solidFill>
        </p:spPr>
        <p:txBody>
          <a:bodyPr/>
          <a:lstStyle/>
          <a:p>
            <a:r>
              <a:rPr lang="en-US" sz="4000"/>
              <a:t>Sample Findings Global 2000 #6</a:t>
            </a:r>
          </a:p>
        </p:txBody>
      </p:sp>
      <p:sp>
        <p:nvSpPr>
          <p:cNvPr id="50179" name="Rectangle 3"/>
          <p:cNvSpPr>
            <a:spLocks noGrp="1" noChangeArrowheads="1"/>
          </p:cNvSpPr>
          <p:nvPr>
            <p:ph type="body" idx="1"/>
          </p:nvPr>
        </p:nvSpPr>
        <p:spPr>
          <a:solidFill>
            <a:schemeClr val="folHlink"/>
          </a:solidFill>
        </p:spPr>
        <p:txBody>
          <a:bodyPr/>
          <a:lstStyle/>
          <a:p>
            <a:pPr>
              <a:lnSpc>
                <a:spcPct val="90000"/>
              </a:lnSpc>
              <a:buFontTx/>
              <a:buNone/>
            </a:pPr>
            <a:r>
              <a:rPr lang="en-US" sz="2400"/>
              <a:t>Other Conclusions:</a:t>
            </a:r>
          </a:p>
          <a:p>
            <a:pPr>
              <a:lnSpc>
                <a:spcPct val="90000"/>
              </a:lnSpc>
            </a:pPr>
            <a:r>
              <a:rPr lang="en-US" sz="2400"/>
              <a:t>Fisheries overexploited</a:t>
            </a:r>
          </a:p>
          <a:p>
            <a:pPr>
              <a:lnSpc>
                <a:spcPct val="90000"/>
              </a:lnSpc>
            </a:pPr>
            <a:r>
              <a:rPr lang="en-US" sz="2400"/>
              <a:t>Loss of forests ½ California/year</a:t>
            </a:r>
          </a:p>
          <a:p>
            <a:pPr lvl="1">
              <a:lnSpc>
                <a:spcPct val="90000"/>
              </a:lnSpc>
            </a:pPr>
            <a:r>
              <a:rPr lang="en-US" sz="2000"/>
              <a:t>Particularly in LDCs (40% by 2000), Trop RF</a:t>
            </a:r>
          </a:p>
          <a:p>
            <a:pPr>
              <a:lnSpc>
                <a:spcPct val="90000"/>
              </a:lnSpc>
            </a:pPr>
            <a:r>
              <a:rPr lang="en-US" sz="2400"/>
              <a:t>Severe Water shortages</a:t>
            </a:r>
          </a:p>
          <a:p>
            <a:pPr lvl="1">
              <a:lnSpc>
                <a:spcPct val="90000"/>
              </a:lnSpc>
            </a:pPr>
            <a:r>
              <a:rPr lang="en-US" sz="2000"/>
              <a:t>doubling with population, irrigation</a:t>
            </a:r>
          </a:p>
          <a:p>
            <a:pPr>
              <a:lnSpc>
                <a:spcPct val="90000"/>
              </a:lnSpc>
            </a:pPr>
            <a:r>
              <a:rPr lang="en-US" sz="2400"/>
              <a:t>Mineral resources no reserves, more $, inequity</a:t>
            </a:r>
          </a:p>
          <a:p>
            <a:pPr>
              <a:lnSpc>
                <a:spcPct val="90000"/>
              </a:lnSpc>
            </a:pPr>
            <a:r>
              <a:rPr lang="en-US" sz="2400"/>
              <a:t>Global Climate Change by 2050</a:t>
            </a:r>
          </a:p>
          <a:p>
            <a:pPr>
              <a:lnSpc>
                <a:spcPct val="90000"/>
              </a:lnSpc>
            </a:pPr>
            <a:r>
              <a:rPr lang="en-US" sz="2400"/>
              <a:t>Loss of 20% of all species as habitats vanish</a:t>
            </a:r>
          </a:p>
          <a:p>
            <a:pPr>
              <a:lnSpc>
                <a:spcPct val="90000"/>
              </a:lnSpc>
            </a:pPr>
            <a:r>
              <a:rPr lang="en-US" sz="2400"/>
              <a:t>Toxics cause health problems</a:t>
            </a:r>
          </a:p>
          <a:p>
            <a:pPr>
              <a:lnSpc>
                <a:spcPct val="90000"/>
              </a:lnSpc>
            </a:pPr>
            <a:r>
              <a:rPr lang="en-US" sz="2400"/>
              <a:t>Oil reach maximum capacity despite higher prices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solidFill>
            <a:srgbClr val="C9D5C9"/>
          </a:solidFill>
        </p:spPr>
        <p:txBody>
          <a:bodyPr/>
          <a:lstStyle/>
          <a:p>
            <a:r>
              <a:rPr lang="en-US" sz="4000"/>
              <a:t>Sample Findings Global 2000 #7</a:t>
            </a:r>
          </a:p>
        </p:txBody>
      </p:sp>
      <p:sp>
        <p:nvSpPr>
          <p:cNvPr id="51203" name="Rectangle 3"/>
          <p:cNvSpPr>
            <a:spLocks noGrp="1" noChangeArrowheads="1"/>
          </p:cNvSpPr>
          <p:nvPr>
            <p:ph type="body" idx="1"/>
          </p:nvPr>
        </p:nvSpPr>
        <p:spPr>
          <a:solidFill>
            <a:schemeClr val="folHlink"/>
          </a:solidFill>
        </p:spPr>
        <p:txBody>
          <a:bodyPr/>
          <a:lstStyle/>
          <a:p>
            <a:pPr>
              <a:lnSpc>
                <a:spcPct val="90000"/>
              </a:lnSpc>
              <a:buFontTx/>
              <a:buNone/>
            </a:pPr>
            <a:r>
              <a:rPr lang="en-US"/>
              <a:t>The case of Fuel Wood</a:t>
            </a:r>
          </a:p>
          <a:p>
            <a:pPr>
              <a:lnSpc>
                <a:spcPct val="90000"/>
              </a:lnSpc>
            </a:pPr>
            <a:r>
              <a:rPr lang="en-US"/>
              <a:t>¼ use wood for fuel “Poor man’s oil”</a:t>
            </a:r>
          </a:p>
          <a:p>
            <a:pPr>
              <a:lnSpc>
                <a:spcPct val="90000"/>
              </a:lnSpc>
            </a:pPr>
            <a:r>
              <a:rPr lang="en-US"/>
              <a:t>By 2000, need exceed supply by 25%</a:t>
            </a:r>
          </a:p>
          <a:p>
            <a:pPr>
              <a:lnSpc>
                <a:spcPct val="90000"/>
              </a:lnSpc>
            </a:pPr>
            <a:r>
              <a:rPr lang="en-US"/>
              <a:t>In Sahel (Sahara border) fuel wood gathering full time---20-30% family income</a:t>
            </a:r>
          </a:p>
          <a:p>
            <a:pPr>
              <a:lnSpc>
                <a:spcPct val="90000"/>
              </a:lnSpc>
            </a:pPr>
            <a:r>
              <a:rPr lang="en-US"/>
              <a:t>No trees left 50-100 k around cities</a:t>
            </a:r>
          </a:p>
          <a:p>
            <a:pPr>
              <a:lnSpc>
                <a:spcPct val="90000"/>
              </a:lnSpc>
            </a:pPr>
            <a:r>
              <a:rPr lang="en-US"/>
              <a:t>Deforestation, erosion, desertification, higher costs, less fuel, and substitution of dung and crop residues. </a:t>
            </a:r>
          </a:p>
          <a:p>
            <a:pPr>
              <a:lnSpc>
                <a:spcPct val="90000"/>
              </a:lnSpc>
            </a:pPr>
            <a:endParaRPr lang="en-US"/>
          </a:p>
          <a:p>
            <a:pPr>
              <a:lnSpc>
                <a:spcPct val="90000"/>
              </a:lnSpc>
            </a:pPr>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solidFill>
            <a:srgbClr val="C9D5C9"/>
          </a:solidFill>
        </p:spPr>
        <p:txBody>
          <a:bodyPr/>
          <a:lstStyle/>
          <a:p>
            <a:r>
              <a:rPr lang="en-US"/>
              <a:t>Refutations of Global 2000</a:t>
            </a:r>
          </a:p>
        </p:txBody>
      </p:sp>
      <p:sp>
        <p:nvSpPr>
          <p:cNvPr id="55299" name="Rectangle 3"/>
          <p:cNvSpPr>
            <a:spLocks noGrp="1" noChangeArrowheads="1"/>
          </p:cNvSpPr>
          <p:nvPr>
            <p:ph type="body" idx="1"/>
          </p:nvPr>
        </p:nvSpPr>
        <p:spPr>
          <a:solidFill>
            <a:schemeClr val="folHlink"/>
          </a:solidFill>
        </p:spPr>
        <p:txBody>
          <a:bodyPr/>
          <a:lstStyle/>
          <a:p>
            <a:pPr algn="ctr">
              <a:buFontTx/>
              <a:buNone/>
            </a:pPr>
            <a:r>
              <a:rPr lang="en-US"/>
              <a:t>Julian Simon Heritage Foundation, Herman Kahn Hudson foundation: “A Resourceful Earth”</a:t>
            </a:r>
          </a:p>
          <a:p>
            <a:pPr>
              <a:buFontTx/>
              <a:buNone/>
            </a:pPr>
            <a:r>
              <a:rPr lang="en-US"/>
              <a:t>“The year 2000 will be less crowded (with more people), less polluted, more stable ecologically, less vulnerable to resource supply disruption. People will be richer and have more food.”</a:t>
            </a:r>
          </a:p>
          <a:p>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solidFill>
            <a:srgbClr val="C9D5C9"/>
          </a:solidFill>
        </p:spPr>
        <p:txBody>
          <a:bodyPr/>
          <a:lstStyle/>
          <a:p>
            <a:r>
              <a:rPr lang="en-US"/>
              <a:t>Refutations of Global 2000</a:t>
            </a:r>
          </a:p>
        </p:txBody>
      </p:sp>
      <p:sp>
        <p:nvSpPr>
          <p:cNvPr id="56323" name="Rectangle 3"/>
          <p:cNvSpPr>
            <a:spLocks noGrp="1" noChangeArrowheads="1"/>
          </p:cNvSpPr>
          <p:nvPr>
            <p:ph type="body" idx="1"/>
          </p:nvPr>
        </p:nvSpPr>
        <p:spPr>
          <a:solidFill>
            <a:schemeClr val="folHlink"/>
          </a:solidFill>
        </p:spPr>
        <p:txBody>
          <a:bodyPr/>
          <a:lstStyle/>
          <a:p>
            <a:pPr marL="609600" indent="-609600">
              <a:lnSpc>
                <a:spcPct val="90000"/>
              </a:lnSpc>
              <a:buFontTx/>
              <a:buNone/>
            </a:pPr>
            <a:r>
              <a:rPr lang="en-US" sz="2800"/>
              <a:t>Assumptions made by Simon and Kahn:</a:t>
            </a:r>
          </a:p>
          <a:p>
            <a:pPr marL="609600" indent="-609600">
              <a:lnSpc>
                <a:spcPct val="90000"/>
              </a:lnSpc>
            </a:pPr>
            <a:r>
              <a:rPr lang="en-US" sz="2800"/>
              <a:t>No water shortages</a:t>
            </a:r>
          </a:p>
          <a:p>
            <a:pPr marL="609600" indent="-609600">
              <a:lnSpc>
                <a:spcPct val="90000"/>
              </a:lnSpc>
            </a:pPr>
            <a:r>
              <a:rPr lang="en-US" sz="2800"/>
              <a:t>Spread of cheap nuclear power</a:t>
            </a:r>
          </a:p>
          <a:p>
            <a:pPr marL="609600" indent="-609600">
              <a:lnSpc>
                <a:spcPct val="90000"/>
              </a:lnSpc>
            </a:pPr>
            <a:r>
              <a:rPr lang="en-US" sz="2800"/>
              <a:t>Air &amp; water pollution overblown problem</a:t>
            </a:r>
          </a:p>
          <a:p>
            <a:pPr marL="609600" indent="-609600">
              <a:lnSpc>
                <a:spcPct val="90000"/>
              </a:lnSpc>
            </a:pPr>
            <a:r>
              <a:rPr lang="en-US" sz="2800"/>
              <a:t>US farmland not being urbanized signif.</a:t>
            </a:r>
          </a:p>
          <a:p>
            <a:pPr marL="609600" indent="-609600">
              <a:lnSpc>
                <a:spcPct val="90000"/>
              </a:lnSpc>
            </a:pPr>
            <a:r>
              <a:rPr lang="en-US" sz="2800"/>
              <a:t>More than enough farmland</a:t>
            </a:r>
          </a:p>
          <a:p>
            <a:pPr marL="609600" indent="-609600">
              <a:lnSpc>
                <a:spcPct val="90000"/>
              </a:lnSpc>
            </a:pPr>
            <a:r>
              <a:rPr lang="en-US" sz="2800"/>
              <a:t>No rapid species loss</a:t>
            </a:r>
          </a:p>
          <a:p>
            <a:pPr marL="609600" indent="-609600">
              <a:lnSpc>
                <a:spcPct val="90000"/>
              </a:lnSpc>
            </a:pPr>
            <a:r>
              <a:rPr lang="en-US" sz="2800"/>
              <a:t>More food to feed the hungry</a:t>
            </a:r>
          </a:p>
          <a:p>
            <a:pPr marL="609600" indent="-609600">
              <a:lnSpc>
                <a:spcPct val="90000"/>
              </a:lnSpc>
            </a:pPr>
            <a:r>
              <a:rPr lang="en-US" sz="2800"/>
              <a:t>Birth rate down while life expectancy is up</a:t>
            </a:r>
          </a:p>
          <a:p>
            <a:pPr marL="609600" indent="-609600">
              <a:lnSpc>
                <a:spcPct val="90000"/>
              </a:lnSpc>
              <a:buFontTx/>
              <a:buNone/>
            </a:pPr>
            <a:endParaRPr lang="en-US" sz="280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solidFill>
            <a:srgbClr val="C9D5C9"/>
          </a:solidFill>
        </p:spPr>
        <p:txBody>
          <a:bodyPr/>
          <a:lstStyle/>
          <a:p>
            <a:r>
              <a:rPr lang="en-US"/>
              <a:t>Refutation of Global 2000</a:t>
            </a:r>
          </a:p>
        </p:txBody>
      </p:sp>
      <p:sp>
        <p:nvSpPr>
          <p:cNvPr id="57347" name="Rectangle 3"/>
          <p:cNvSpPr>
            <a:spLocks noGrp="1" noChangeArrowheads="1"/>
          </p:cNvSpPr>
          <p:nvPr>
            <p:ph type="body" idx="1"/>
          </p:nvPr>
        </p:nvSpPr>
        <p:spPr>
          <a:solidFill>
            <a:schemeClr val="folHlink"/>
          </a:solidFill>
        </p:spPr>
        <p:txBody>
          <a:bodyPr/>
          <a:lstStyle/>
          <a:p>
            <a:pPr>
              <a:buFontTx/>
              <a:buNone/>
            </a:pPr>
            <a:r>
              <a:rPr lang="en-US" sz="2800"/>
              <a:t>Simon and Kahn’s Magic:</a:t>
            </a:r>
          </a:p>
          <a:p>
            <a:r>
              <a:rPr lang="en-US" sz="2800"/>
              <a:t>resource problems become opportunities inviting entrepreneurs to solve them with ingenuity</a:t>
            </a:r>
          </a:p>
          <a:p>
            <a:pPr lvl="1"/>
            <a:r>
              <a:rPr lang="en-US" sz="2400"/>
              <a:t>Wood crisis-coal, coal crisis-oil, whale oil-oil</a:t>
            </a:r>
          </a:p>
          <a:p>
            <a:r>
              <a:rPr lang="en-US" sz="2800"/>
              <a:t>They spur increases in knowledge which spurs growth</a:t>
            </a:r>
          </a:p>
          <a:p>
            <a:r>
              <a:rPr lang="en-US" sz="2800"/>
              <a:t>Solutions to problems leave us better off</a:t>
            </a:r>
          </a:p>
          <a:p>
            <a:pPr lvl="1"/>
            <a:r>
              <a:rPr lang="en-US" sz="2400"/>
              <a:t>Ex. Rail to haul coal</a:t>
            </a:r>
          </a:p>
          <a:p>
            <a:r>
              <a:rPr lang="en-US" sz="2800"/>
              <a:t>Need stimulus for discovery</a:t>
            </a:r>
          </a:p>
          <a:p>
            <a:endParaRPr lang="en-US" sz="2800"/>
          </a:p>
          <a:p>
            <a:endParaRPr lang="en-US" sz="280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solidFill>
            <a:srgbClr val="C9D5C9"/>
          </a:solidFill>
        </p:spPr>
        <p:txBody>
          <a:bodyPr/>
          <a:lstStyle/>
          <a:p>
            <a:r>
              <a:rPr lang="en-US"/>
              <a:t>Refutations of Global 2000</a:t>
            </a:r>
          </a:p>
        </p:txBody>
      </p:sp>
      <p:sp>
        <p:nvSpPr>
          <p:cNvPr id="54275" name="Rectangle 3"/>
          <p:cNvSpPr>
            <a:spLocks noGrp="1" noChangeArrowheads="1"/>
          </p:cNvSpPr>
          <p:nvPr>
            <p:ph type="body" idx="1"/>
          </p:nvPr>
        </p:nvSpPr>
        <p:spPr>
          <a:solidFill>
            <a:schemeClr val="folHlink"/>
          </a:solidFill>
        </p:spPr>
        <p:txBody>
          <a:bodyPr/>
          <a:lstStyle/>
          <a:p>
            <a:pPr>
              <a:lnSpc>
                <a:spcPct val="90000"/>
              </a:lnSpc>
              <a:buFontTx/>
              <a:buNone/>
            </a:pPr>
            <a:r>
              <a:rPr lang="en-US"/>
              <a:t>Simon &amp; Kahn: People are not just the cause of problems but with training, the means to solve these problems: WE NEED MORE AND BIGGER PROBLEMS</a:t>
            </a:r>
          </a:p>
          <a:p>
            <a:pPr>
              <a:lnSpc>
                <a:spcPct val="90000"/>
              </a:lnSpc>
              <a:buFontTx/>
              <a:buNone/>
            </a:pPr>
            <a:r>
              <a:rPr lang="en-US"/>
              <a:t>Steven Bardwell “The World Needs 10 Billion People” Fusion Sept. 1981</a:t>
            </a:r>
          </a:p>
          <a:p>
            <a:pPr lvl="1">
              <a:lnSpc>
                <a:spcPct val="90000"/>
              </a:lnSpc>
            </a:pPr>
            <a:r>
              <a:rPr lang="en-US"/>
              <a:t>“Qualitative innovations in technology must be planned on but cannot be planned for” </a:t>
            </a:r>
          </a:p>
          <a:p>
            <a:pPr lvl="1">
              <a:lnSpc>
                <a:spcPct val="90000"/>
              </a:lnSpc>
            </a:pPr>
            <a:r>
              <a:rPr lang="en-US"/>
              <a:t>fusion energy will allow more people and consumption (show chart)</a:t>
            </a:r>
          </a:p>
          <a:p>
            <a:pPr lvl="1">
              <a:lnSpc>
                <a:spcPct val="90000"/>
              </a:lnSpc>
              <a:buFontTx/>
              <a:buNone/>
            </a:pPr>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solidFill>
            <a:srgbClr val="C9D5C9"/>
          </a:solidFill>
        </p:spPr>
        <p:txBody>
          <a:bodyPr/>
          <a:lstStyle/>
          <a:p>
            <a:r>
              <a:rPr lang="en-US"/>
              <a:t>Refutation of Global 2000</a:t>
            </a:r>
          </a:p>
        </p:txBody>
      </p:sp>
      <p:sp>
        <p:nvSpPr>
          <p:cNvPr id="58371" name="Rectangle 3"/>
          <p:cNvSpPr>
            <a:spLocks noGrp="1" noChangeArrowheads="1"/>
          </p:cNvSpPr>
          <p:nvPr>
            <p:ph type="body" idx="1"/>
          </p:nvPr>
        </p:nvSpPr>
        <p:spPr>
          <a:solidFill>
            <a:schemeClr val="folHlink"/>
          </a:solidFill>
        </p:spPr>
        <p:txBody>
          <a:bodyPr/>
          <a:lstStyle/>
          <a:p>
            <a:pPr>
              <a:lnSpc>
                <a:spcPct val="90000"/>
              </a:lnSpc>
              <a:buFontTx/>
              <a:buNone/>
            </a:pPr>
            <a:r>
              <a:rPr lang="en-US"/>
              <a:t>Bardwell: Convert J curve of productivity to linear curve because:</a:t>
            </a:r>
          </a:p>
          <a:p>
            <a:pPr>
              <a:lnSpc>
                <a:spcPct val="90000"/>
              </a:lnSpc>
            </a:pPr>
            <a:r>
              <a:rPr lang="en-US"/>
              <a:t>Higher population leads to increased labor division, ingenuity, ideas, increased productivity</a:t>
            </a:r>
          </a:p>
          <a:p>
            <a:pPr>
              <a:lnSpc>
                <a:spcPct val="90000"/>
              </a:lnSpc>
            </a:pPr>
            <a:r>
              <a:rPr lang="en-US"/>
              <a:t>Complex technologies can support more people</a:t>
            </a:r>
          </a:p>
          <a:p>
            <a:pPr>
              <a:lnSpc>
                <a:spcPct val="90000"/>
              </a:lnSpc>
            </a:pPr>
            <a:r>
              <a:rPr lang="en-US"/>
              <a:t>More people are required for complex technologies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solidFill>
            <a:srgbClr val="EFC7AF"/>
          </a:solidFill>
        </p:spPr>
        <p:txBody>
          <a:bodyPr/>
          <a:lstStyle/>
          <a:p>
            <a:r>
              <a:rPr lang="en-US"/>
              <a:t>Our Common Future</a:t>
            </a:r>
          </a:p>
        </p:txBody>
      </p:sp>
      <p:sp>
        <p:nvSpPr>
          <p:cNvPr id="52227" name="Rectangle 3"/>
          <p:cNvSpPr>
            <a:spLocks noGrp="1" noChangeArrowheads="1"/>
          </p:cNvSpPr>
          <p:nvPr>
            <p:ph type="body" idx="1"/>
          </p:nvPr>
        </p:nvSpPr>
        <p:spPr>
          <a:solidFill>
            <a:schemeClr val="folHlink"/>
          </a:solidFill>
        </p:spPr>
        <p:txBody>
          <a:bodyPr/>
          <a:lstStyle/>
          <a:p>
            <a:pPr>
              <a:lnSpc>
                <a:spcPct val="80000"/>
              </a:lnSpc>
              <a:buFontTx/>
              <a:buNone/>
            </a:pPr>
            <a:r>
              <a:rPr lang="en-US" sz="2800"/>
              <a:t>World Commission on Environment and Development (aka. Brundtland Commission) --- 1984-1987</a:t>
            </a:r>
          </a:p>
          <a:p>
            <a:pPr>
              <a:lnSpc>
                <a:spcPct val="80000"/>
              </a:lnSpc>
            </a:pPr>
            <a:r>
              <a:rPr lang="en-US" sz="2800"/>
              <a:t>Can’t separate economic development from environmental issues</a:t>
            </a:r>
          </a:p>
          <a:p>
            <a:pPr>
              <a:lnSpc>
                <a:spcPct val="80000"/>
              </a:lnSpc>
            </a:pPr>
            <a:r>
              <a:rPr lang="en-US" sz="2800"/>
              <a:t>Inequality is main env. &amp; devel. Problem</a:t>
            </a:r>
          </a:p>
          <a:p>
            <a:pPr>
              <a:lnSpc>
                <a:spcPct val="80000"/>
              </a:lnSpc>
            </a:pPr>
            <a:r>
              <a:rPr lang="en-US" sz="2800"/>
              <a:t>Problem of the rich over consumption</a:t>
            </a:r>
          </a:p>
          <a:p>
            <a:pPr>
              <a:lnSpc>
                <a:spcPct val="80000"/>
              </a:lnSpc>
            </a:pPr>
            <a:r>
              <a:rPr lang="en-US" sz="2800"/>
              <a:t>Problem of the poor natural disaster over time</a:t>
            </a:r>
          </a:p>
          <a:p>
            <a:pPr lvl="1">
              <a:lnSpc>
                <a:spcPct val="80000"/>
              </a:lnSpc>
            </a:pPr>
            <a:r>
              <a:rPr lang="en-US" sz="2400"/>
              <a:t>exploit resources for export, debt, dumb aid, militarization, increase population, unemployment and cities, loss farmers, loss soil, drought and flood</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solidFill>
            <a:srgbClr val="EFC7AF"/>
          </a:solidFill>
        </p:spPr>
        <p:txBody>
          <a:bodyPr/>
          <a:lstStyle/>
          <a:p>
            <a:r>
              <a:rPr lang="en-US"/>
              <a:t>Our Common Future 2</a:t>
            </a:r>
          </a:p>
        </p:txBody>
      </p:sp>
      <p:sp>
        <p:nvSpPr>
          <p:cNvPr id="53251" name="Rectangle 3"/>
          <p:cNvSpPr>
            <a:spLocks noGrp="1" noChangeArrowheads="1"/>
          </p:cNvSpPr>
          <p:nvPr>
            <p:ph type="body" idx="1"/>
          </p:nvPr>
        </p:nvSpPr>
        <p:spPr>
          <a:solidFill>
            <a:schemeClr val="folHlink"/>
          </a:solidFill>
        </p:spPr>
        <p:txBody>
          <a:bodyPr/>
          <a:lstStyle/>
          <a:p>
            <a:pPr algn="ctr">
              <a:buFontTx/>
              <a:buNone/>
            </a:pPr>
            <a:r>
              <a:rPr lang="en-US" b="1" u="sng"/>
              <a:t>SUSTAINABLE DEVELOPMENT:</a:t>
            </a:r>
          </a:p>
          <a:p>
            <a:pPr algn="ctr">
              <a:buFontTx/>
              <a:buNone/>
            </a:pPr>
            <a:r>
              <a:rPr lang="en-US" b="1" u="sng"/>
              <a:t>Meeting the needs of the present without compromising future generations.</a:t>
            </a:r>
          </a:p>
          <a:p>
            <a:pPr algn="ctr">
              <a:buFontTx/>
              <a:buNone/>
            </a:pPr>
            <a:endParaRPr lang="en-US" b="1" u="sng"/>
          </a:p>
          <a:p>
            <a:r>
              <a:rPr lang="en-US"/>
              <a:t>Need for lifestyles within the planet’s ecological means; population size and growth in harmony with environment.</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solidFill>
            <a:srgbClr val="E2BCC4"/>
          </a:solidFill>
        </p:spPr>
        <p:txBody>
          <a:bodyPr/>
          <a:lstStyle/>
          <a:p>
            <a:r>
              <a:rPr lang="en-US"/>
              <a:t>UN Conferences</a:t>
            </a:r>
          </a:p>
        </p:txBody>
      </p:sp>
      <p:sp>
        <p:nvSpPr>
          <p:cNvPr id="64515" name="Rectangle 3"/>
          <p:cNvSpPr>
            <a:spLocks noGrp="1" noChangeArrowheads="1"/>
          </p:cNvSpPr>
          <p:nvPr>
            <p:ph type="body" idx="1"/>
          </p:nvPr>
        </p:nvSpPr>
        <p:spPr>
          <a:solidFill>
            <a:schemeClr val="folHlink"/>
          </a:solidFill>
        </p:spPr>
        <p:txBody>
          <a:bodyPr/>
          <a:lstStyle/>
          <a:p>
            <a:r>
              <a:rPr lang="en-US"/>
              <a:t>1972 Stockholm conference on the environment, consensus on problems of development. </a:t>
            </a:r>
          </a:p>
          <a:p>
            <a:r>
              <a:rPr lang="en-US"/>
              <a:t>1992 United Nations Conference on Environment and Development---Rio </a:t>
            </a:r>
          </a:p>
          <a:p>
            <a:pPr lvl="1"/>
            <a:r>
              <a:rPr lang="en-US"/>
              <a:t>Agenda 21</a:t>
            </a:r>
          </a:p>
          <a:p>
            <a:r>
              <a:rPr lang="en-US"/>
              <a:t>2002 World Summit on Sustainable Development---Johannesburg</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solidFill>
            <a:srgbClr val="F3FF0B"/>
          </a:solidFill>
        </p:spPr>
        <p:txBody>
          <a:bodyPr/>
          <a:lstStyle/>
          <a:p>
            <a:r>
              <a:rPr lang="en-US">
                <a:solidFill>
                  <a:schemeClr val="accent2"/>
                </a:solidFill>
              </a:rPr>
              <a:t>Web Sources:</a:t>
            </a:r>
            <a:endParaRPr lang="en-US"/>
          </a:p>
        </p:txBody>
      </p:sp>
      <p:sp>
        <p:nvSpPr>
          <p:cNvPr id="28675" name="Rectangle 3"/>
          <p:cNvSpPr>
            <a:spLocks noGrp="1" noChangeArrowheads="1"/>
          </p:cNvSpPr>
          <p:nvPr>
            <p:ph type="body" idx="1"/>
          </p:nvPr>
        </p:nvSpPr>
        <p:spPr>
          <a:solidFill>
            <a:srgbClr val="FF99FF"/>
          </a:solidFill>
        </p:spPr>
        <p:txBody>
          <a:bodyPr/>
          <a:lstStyle/>
          <a:p>
            <a:r>
              <a:rPr lang="en-US" sz="2800"/>
              <a:t>The (2005) Millennium Ecosystem Assessment </a:t>
            </a:r>
          </a:p>
          <a:p>
            <a:r>
              <a:rPr lang="en-US" sz="2800" u="sng">
                <a:hlinkClick r:id="rId3"/>
              </a:rPr>
              <a:t>http://www.millenniumassessment.org/en/Products.Synthesis.aspx</a:t>
            </a:r>
            <a:endParaRPr lang="en-US" sz="2800"/>
          </a:p>
          <a:p>
            <a:r>
              <a:rPr lang="en-US" sz="2800"/>
              <a:t>Koffi Annan “We The Peoples: The Role of United Nations in the 21st Century.”  </a:t>
            </a:r>
          </a:p>
          <a:p>
            <a:r>
              <a:rPr lang="en-US" sz="2800"/>
              <a:t>Chapter 4 : “Sustaining Our Future.”</a:t>
            </a:r>
          </a:p>
          <a:p>
            <a:r>
              <a:rPr lang="en-US" sz="2800" u="sng">
                <a:hlinkClick r:id="rId4"/>
              </a:rPr>
              <a:t>http://www.un.org/millennium/sg/report/ch4.pdf</a:t>
            </a:r>
            <a:endParaRPr lang="en-US" sz="2800"/>
          </a:p>
          <a:p>
            <a:r>
              <a:rPr lang="en-US" sz="2800"/>
              <a:t>Al Gore. An Inconvenient Truth. </a:t>
            </a:r>
            <a:r>
              <a:rPr lang="en-US" sz="2800">
                <a:hlinkClick r:id="rId5"/>
              </a:rPr>
              <a:t>http://www.climatecrisis.net/</a:t>
            </a:r>
            <a:endParaRPr lang="en-US" sz="2800"/>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solidFill>
            <a:schemeClr val="folHlink"/>
          </a:solidFill>
        </p:spPr>
        <p:txBody>
          <a:bodyPr/>
          <a:lstStyle/>
          <a:p>
            <a:r>
              <a:rPr lang="en-US"/>
              <a:t>Lovins: Soft Energy Paths</a:t>
            </a:r>
          </a:p>
        </p:txBody>
      </p:sp>
      <p:sp>
        <p:nvSpPr>
          <p:cNvPr id="59395" name="Rectangle 3"/>
          <p:cNvSpPr>
            <a:spLocks noGrp="1" noChangeArrowheads="1"/>
          </p:cNvSpPr>
          <p:nvPr>
            <p:ph type="body" idx="1"/>
          </p:nvPr>
        </p:nvSpPr>
        <p:spPr>
          <a:solidFill>
            <a:srgbClr val="EFC7AF"/>
          </a:solidFill>
        </p:spPr>
        <p:txBody>
          <a:bodyPr/>
          <a:lstStyle/>
          <a:p>
            <a:r>
              <a:rPr lang="en-US"/>
              <a:t>Renewable energy flows (energy income)</a:t>
            </a:r>
          </a:p>
          <a:p>
            <a:r>
              <a:rPr lang="en-US"/>
              <a:t>Diverse (many small contributors)</a:t>
            </a:r>
          </a:p>
          <a:p>
            <a:r>
              <a:rPr lang="en-US"/>
              <a:t>Flexible and low tech</a:t>
            </a:r>
          </a:p>
          <a:p>
            <a:r>
              <a:rPr lang="en-US"/>
              <a:t>Resilient/ decentralized</a:t>
            </a:r>
          </a:p>
          <a:p>
            <a:r>
              <a:rPr lang="en-US"/>
              <a:t>Match in scale and geographic distribution to end use needs</a:t>
            </a:r>
          </a:p>
          <a:p>
            <a:r>
              <a:rPr lang="en-US"/>
              <a:t>Match in environmental quality to end use needs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586</TotalTime>
  <Words>2654</Words>
  <Application>Microsoft PowerPoint</Application>
  <PresentationFormat>On-screen Show (4:3)</PresentationFormat>
  <Paragraphs>331</Paragraphs>
  <Slides>54</Slides>
  <Notes>54</Notes>
  <HiddenSlides>0</HiddenSlides>
  <MMClips>0</MMClips>
  <ScaleCrop>false</ScaleCrop>
  <HeadingPairs>
    <vt:vector size="8" baseType="variant">
      <vt:variant>
        <vt:lpstr>Fonts Used</vt:lpstr>
      </vt:variant>
      <vt:variant>
        <vt:i4>2</vt:i4>
      </vt:variant>
      <vt:variant>
        <vt:lpstr>Design Template</vt:lpstr>
      </vt:variant>
      <vt:variant>
        <vt:i4>1</vt:i4>
      </vt:variant>
      <vt:variant>
        <vt:lpstr>Embedded OLE Servers</vt:lpstr>
      </vt:variant>
      <vt:variant>
        <vt:i4>1</vt:i4>
      </vt:variant>
      <vt:variant>
        <vt:lpstr>Slide Titles</vt:lpstr>
      </vt:variant>
      <vt:variant>
        <vt:i4>54</vt:i4>
      </vt:variant>
    </vt:vector>
  </HeadingPairs>
  <TitlesOfParts>
    <vt:vector size="58" baseType="lpstr">
      <vt:lpstr>Arial</vt:lpstr>
      <vt:lpstr>Monotype Corsiva</vt:lpstr>
      <vt:lpstr>Default Design</vt:lpstr>
      <vt:lpstr>Microsoft Office Excel Chart</vt:lpstr>
      <vt:lpstr>The Ecological Crisis</vt:lpstr>
      <vt:lpstr>Paradigm Theory</vt:lpstr>
      <vt:lpstr>Raising the Alarm in the 1960s </vt:lpstr>
      <vt:lpstr>Raising the Alarm in the 1960s</vt:lpstr>
      <vt:lpstr>Slide 5</vt:lpstr>
      <vt:lpstr>Slide 6</vt:lpstr>
      <vt:lpstr>Slide 7</vt:lpstr>
      <vt:lpstr>Slide 8</vt:lpstr>
      <vt:lpstr>Limits to Growth 1972 The Club of Rome</vt:lpstr>
      <vt:lpstr>The World Model Jay Forrester MIT</vt:lpstr>
      <vt:lpstr>Modeling Complex Systems Cont.</vt:lpstr>
      <vt:lpstr>Modeling Complex Systems Cont.</vt:lpstr>
      <vt:lpstr>Buckminister Fuller: “Make the world work, for 100% of humanity, in the shortest possible time, through spontaneous cooperation, without ecological offense or the disadvantage of anyone.”</vt:lpstr>
      <vt:lpstr>Forrester Assumed that Social Systems:</vt:lpstr>
      <vt:lpstr>System Dynamic Computer Modeling</vt:lpstr>
      <vt:lpstr>5 Key Variables Dynamically Interacted </vt:lpstr>
      <vt:lpstr>Limitations</vt:lpstr>
      <vt:lpstr>6 Major Assumptions</vt:lpstr>
      <vt:lpstr>Thomas Malthus</vt:lpstr>
      <vt:lpstr>Assumptions Continued</vt:lpstr>
      <vt:lpstr>Slide 21</vt:lpstr>
      <vt:lpstr>Exponential Growth</vt:lpstr>
      <vt:lpstr>Slide 23</vt:lpstr>
      <vt:lpstr>New York City’s Solar Energy Future The Center for Sustainable Energy at Bronx Community College, January 2006</vt:lpstr>
      <vt:lpstr>NEOMALTHUSIAN INEQUITY </vt:lpstr>
      <vt:lpstr>Overshoot = Crash</vt:lpstr>
      <vt:lpstr>Phantom Capacity &amp; Overshoot</vt:lpstr>
      <vt:lpstr>Slide 28</vt:lpstr>
      <vt:lpstr>Findings of Limits to Growth</vt:lpstr>
      <vt:lpstr>BEYOND THE LIMITS, Meadows, et al. </vt:lpstr>
      <vt:lpstr>Condition of Improving Standard of Living with Population Increase</vt:lpstr>
      <vt:lpstr>Criticisms of Limits to Growth</vt:lpstr>
      <vt:lpstr>Mankind at the Turning Point Messarovic and Pestel 1974</vt:lpstr>
      <vt:lpstr>Changed Debate</vt:lpstr>
      <vt:lpstr>Global 2000  July 1980</vt:lpstr>
      <vt:lpstr>Global 2000 Conservative Bias</vt:lpstr>
      <vt:lpstr>Assumptions of Global 2000</vt:lpstr>
      <vt:lpstr>Sample Findings Global 2000</vt:lpstr>
      <vt:lpstr>Sample Findings Global 2000 #2</vt:lpstr>
      <vt:lpstr>Sample Findings Global 2000 #3</vt:lpstr>
      <vt:lpstr>Sample Findings Global 2000 #4</vt:lpstr>
      <vt:lpstr>Sample Findings Global 2000 #5</vt:lpstr>
      <vt:lpstr>Sample Findings Global 2000 #6</vt:lpstr>
      <vt:lpstr>Sample Findings Global 2000 #7</vt:lpstr>
      <vt:lpstr>Refutations of Global 2000</vt:lpstr>
      <vt:lpstr>Refutations of Global 2000</vt:lpstr>
      <vt:lpstr>Refutation of Global 2000</vt:lpstr>
      <vt:lpstr>Refutations of Global 2000</vt:lpstr>
      <vt:lpstr>Refutation of Global 2000</vt:lpstr>
      <vt:lpstr>Our Common Future</vt:lpstr>
      <vt:lpstr>Our Common Future 2</vt:lpstr>
      <vt:lpstr>UN Conferences</vt:lpstr>
      <vt:lpstr>Web Sources:</vt:lpstr>
      <vt:lpstr>Lovins: Soft Energy Paths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dc:creator>
  <cp:lastModifiedBy> </cp:lastModifiedBy>
  <cp:revision>40</cp:revision>
  <dcterms:created xsi:type="dcterms:W3CDTF">2006-09-14T02:26:52Z</dcterms:created>
  <dcterms:modified xsi:type="dcterms:W3CDTF">2009-01-26T03:34:02Z</dcterms:modified>
</cp:coreProperties>
</file>